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31"/>
  </p:notesMasterIdLst>
  <p:handoutMasterIdLst>
    <p:handoutMasterId r:id="rId32"/>
  </p:handoutMasterIdLst>
  <p:sldIdLst>
    <p:sldId id="552" r:id="rId3"/>
    <p:sldId id="475" r:id="rId4"/>
    <p:sldId id="550" r:id="rId5"/>
    <p:sldId id="551" r:id="rId6"/>
    <p:sldId id="494" r:id="rId7"/>
    <p:sldId id="495" r:id="rId8"/>
    <p:sldId id="496" r:id="rId9"/>
    <p:sldId id="497" r:id="rId10"/>
    <p:sldId id="500" r:id="rId11"/>
    <p:sldId id="501" r:id="rId12"/>
    <p:sldId id="504" r:id="rId13"/>
    <p:sldId id="505" r:id="rId14"/>
    <p:sldId id="506" r:id="rId15"/>
    <p:sldId id="507" r:id="rId16"/>
    <p:sldId id="508" r:id="rId17"/>
    <p:sldId id="509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9" r:id="rId26"/>
    <p:sldId id="521" r:id="rId27"/>
    <p:sldId id="523" r:id="rId28"/>
    <p:sldId id="524" r:id="rId29"/>
    <p:sldId id="525" r:id="rId30"/>
  </p:sldIdLst>
  <p:sldSz cx="9144000" cy="6858000" type="screen4x3"/>
  <p:notesSz cx="6797675" cy="9926638"/>
  <p:custDataLst>
    <p:tags r:id="rId33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1">
          <p15:clr>
            <a:srgbClr val="A4A3A4"/>
          </p15:clr>
        </p15:guide>
        <p15:guide id="2" orient="horz" pos="4224">
          <p15:clr>
            <a:srgbClr val="A4A3A4"/>
          </p15:clr>
        </p15:guide>
        <p15:guide id="3" pos="5573">
          <p15:clr>
            <a:srgbClr val="A4A3A4"/>
          </p15:clr>
        </p15:guide>
        <p15:guide id="4" pos="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BBD14A"/>
    <a:srgbClr val="006600"/>
    <a:srgbClr val="367C4F"/>
    <a:srgbClr val="E0E69A"/>
    <a:srgbClr val="FFFFFF"/>
    <a:srgbClr val="C1D8C2"/>
    <a:srgbClr val="F2F0E7"/>
    <a:srgbClr val="EFF3CF"/>
    <a:srgbClr val="E5E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88687" autoAdjust="0"/>
  </p:normalViewPr>
  <p:slideViewPr>
    <p:cSldViewPr snapToGrid="0" snapToObjects="1">
      <p:cViewPr varScale="1">
        <p:scale>
          <a:sx n="127" d="100"/>
          <a:sy n="127" d="100"/>
        </p:scale>
        <p:origin x="1524" y="120"/>
      </p:cViewPr>
      <p:guideLst>
        <p:guide orient="horz" pos="4001"/>
        <p:guide orient="horz" pos="4224"/>
        <p:guide pos="5573"/>
        <p:guide pos="233"/>
      </p:guideLst>
    </p:cSldViewPr>
  </p:slideViewPr>
  <p:outlineViewPr>
    <p:cViewPr>
      <p:scale>
        <a:sx n="33" d="100"/>
        <a:sy n="33" d="100"/>
      </p:scale>
      <p:origin x="0" y="49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214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1049\Desktop\ceramic%20implant\Graphics_Ceramic_brochur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1049\Desktop\ceramic%20implant\PlotData%20PCSII_PCSII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1049\Desktop\ceramic%20implant\PlotData%20PCSII_PCSII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3239\AppData\Local\Temp\notes8054CE\Z-SystemsComparison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3239\AppData\Local\Temp\notes8054CE\Z-SystemsComparisonCha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1049\Desktop\ceramic%20implant\PlotData%20PCSII_PCSII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1049\Desktop\ceramic%20implant\PlotData%20PCSII_PCSII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1049\Desktop\ceramic%20implant\PlotData%20PCSII_PCSII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1049\Desktop\ceramic%20implant\PlotData%20PCSII_PCSII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1049\Desktop\ceramic%20implant\PlotData%20PCSII_PCSII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101049\Desktop\ceramic%20implant\PlotData%20PCSII_PCSII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6600"/>
              </a:solidFill>
            </c:spPr>
            <c:extLst>
              <c:ext xmlns:c16="http://schemas.microsoft.com/office/drawing/2014/chart" uri="{C3380CC4-5D6E-409C-BE32-E72D297353CC}">
                <c16:uniqueId val="{00000001-56BC-4836-8CD4-D4883B0B486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6BC-4836-8CD4-D4883B0B4865}"/>
              </c:ext>
            </c:extLst>
          </c:dPt>
          <c:cat>
            <c:strRef>
              <c:f>(Sheet1!$A$4,Sheet1!$A$6)</c:f>
              <c:strCache>
                <c:ptCount val="2"/>
                <c:pt idx="0">
                  <c:v>Straumann PURE Ceramic Implant</c:v>
                </c:pt>
                <c:pt idx="1">
                  <c:v>Straumann Standard Plus / Meso abutment</c:v>
                </c:pt>
              </c:strCache>
            </c:strRef>
          </c:cat>
          <c:val>
            <c:numRef>
              <c:f>(Sheet1!$B$4,Sheet1!$B$6)</c:f>
              <c:numCache>
                <c:formatCode>General</c:formatCode>
                <c:ptCount val="2"/>
                <c:pt idx="0">
                  <c:v>400</c:v>
                </c:pt>
                <c:pt idx="1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BC-4836-8CD4-D4883B0B4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115712"/>
        <c:axId val="240117248"/>
      </c:barChart>
      <c:catAx>
        <c:axId val="24011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240117248"/>
        <c:crosses val="autoZero"/>
        <c:auto val="1"/>
        <c:lblAlgn val="ctr"/>
        <c:lblOffset val="100"/>
        <c:noMultiLvlLbl val="0"/>
      </c:catAx>
      <c:valAx>
        <c:axId val="240117248"/>
        <c:scaling>
          <c:orientation val="minMax"/>
          <c:max val="4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240115712"/>
        <c:crosses val="autoZero"/>
        <c:crossBetween val="between"/>
        <c:majorUnit val="7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'PCS III'!$B$10</c:f>
              <c:strCache>
                <c:ptCount val="1"/>
                <c:pt idx="0">
                  <c:v>Titanium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III'!$C$12:$C$14</c:f>
                <c:numCache>
                  <c:formatCode>General</c:formatCode>
                  <c:ptCount val="3"/>
                  <c:pt idx="0">
                    <c:v>9.4</c:v>
                  </c:pt>
                  <c:pt idx="1">
                    <c:v>1.7</c:v>
                  </c:pt>
                  <c:pt idx="2">
                    <c:v>10.3</c:v>
                  </c:pt>
                </c:numCache>
              </c:numRef>
            </c:plus>
            <c:minus>
              <c:numRef>
                <c:f>'PCS III'!$C$12:$C$14</c:f>
                <c:numCache>
                  <c:formatCode>General</c:formatCode>
                  <c:ptCount val="3"/>
                  <c:pt idx="0">
                    <c:v>9.4</c:v>
                  </c:pt>
                  <c:pt idx="1">
                    <c:v>1.7</c:v>
                  </c:pt>
                  <c:pt idx="2">
                    <c:v>10.3</c:v>
                  </c:pt>
                </c:numCache>
              </c:numRef>
            </c:minus>
          </c:errBars>
          <c:cat>
            <c:numRef>
              <c:f>'PCS III'!$A$12:$A$14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III'!$B$12:$B$14</c:f>
              <c:numCache>
                <c:formatCode>General</c:formatCode>
                <c:ptCount val="3"/>
                <c:pt idx="0">
                  <c:v>64.7</c:v>
                </c:pt>
                <c:pt idx="1">
                  <c:v>79.2</c:v>
                </c:pt>
                <c:pt idx="2">
                  <c:v>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3-4CA0-B4BB-7E2D671F6DB5}"/>
            </c:ext>
          </c:extLst>
        </c:ser>
        <c:ser>
          <c:idx val="1"/>
          <c:order val="1"/>
          <c:tx>
            <c:strRef>
              <c:f>'PCS III'!$E$10</c:f>
              <c:strCache>
                <c:ptCount val="1"/>
                <c:pt idx="0">
                  <c:v>Zirconia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III'!$F$12:$F$14</c:f>
                <c:numCache>
                  <c:formatCode>General</c:formatCode>
                  <c:ptCount val="3"/>
                  <c:pt idx="0">
                    <c:v>14.5</c:v>
                  </c:pt>
                  <c:pt idx="1">
                    <c:v>21.1</c:v>
                  </c:pt>
                  <c:pt idx="2">
                    <c:v>22.8</c:v>
                  </c:pt>
                </c:numCache>
              </c:numRef>
            </c:plus>
            <c:minus>
              <c:numRef>
                <c:f>'PCS III'!$F$12:$F$14</c:f>
                <c:numCache>
                  <c:formatCode>General</c:formatCode>
                  <c:ptCount val="3"/>
                  <c:pt idx="0">
                    <c:v>14.5</c:v>
                  </c:pt>
                  <c:pt idx="1">
                    <c:v>21.1</c:v>
                  </c:pt>
                  <c:pt idx="2">
                    <c:v>22.8</c:v>
                  </c:pt>
                </c:numCache>
              </c:numRef>
            </c:minus>
          </c:errBars>
          <c:cat>
            <c:numRef>
              <c:f>'PCS III'!$A$12:$A$14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III'!$E$12:$E$14</c:f>
              <c:numCache>
                <c:formatCode>General</c:formatCode>
                <c:ptCount val="3"/>
                <c:pt idx="0">
                  <c:v>70</c:v>
                </c:pt>
                <c:pt idx="1">
                  <c:v>67.099999999999994</c:v>
                </c:pt>
                <c:pt idx="2">
                  <c:v>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3-4CA0-B4BB-7E2D671F6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588096"/>
        <c:axId val="241590272"/>
      </c:barChart>
      <c:catAx>
        <c:axId val="241588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Wochen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590272"/>
        <c:crosses val="autoZero"/>
        <c:auto val="1"/>
        <c:lblAlgn val="ctr"/>
        <c:lblOffset val="100"/>
        <c:noMultiLvlLbl val="0"/>
      </c:catAx>
      <c:valAx>
        <c:axId val="24159027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000" b="1" i="0" u="none" strike="noStrike" baseline="0" dirty="0" smtClean="0"/>
                  <a:t>Knochen-Implantat-Kontakt </a:t>
                </a:r>
                <a:r>
                  <a:rPr lang="en-US" dirty="0" smtClean="0"/>
                  <a:t>[%]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588096"/>
        <c:crosses val="autoZero"/>
        <c:crossBetween val="between"/>
        <c:majorUnit val="20"/>
      </c:valAx>
      <c:spPr>
        <a:noFill/>
      </c:spPr>
    </c:plotArea>
    <c:legend>
      <c:legendPos val="b"/>
      <c:layout>
        <c:manualLayout>
          <c:xMode val="edge"/>
          <c:yMode val="edge"/>
          <c:x val="0.33660205262006632"/>
          <c:y val="0.84220873432487686"/>
          <c:w val="0.33930946755240493"/>
          <c:h val="8.371719160104994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'PCS III'!$B$19</c:f>
              <c:strCache>
                <c:ptCount val="1"/>
                <c:pt idx="0">
                  <c:v>Titanium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III'!$C$21:$C$23</c:f>
                <c:numCache>
                  <c:formatCode>General</c:formatCode>
                  <c:ptCount val="3"/>
                  <c:pt idx="0">
                    <c:v>35.6</c:v>
                  </c:pt>
                  <c:pt idx="1">
                    <c:v>26.1</c:v>
                  </c:pt>
                  <c:pt idx="2">
                    <c:v>51.6</c:v>
                  </c:pt>
                </c:numCache>
              </c:numRef>
            </c:plus>
            <c:minus>
              <c:numRef>
                <c:f>'PCS III'!$F$21:$F$23</c:f>
                <c:numCache>
                  <c:formatCode>General</c:formatCode>
                  <c:ptCount val="3"/>
                  <c:pt idx="0">
                    <c:v>24.2</c:v>
                  </c:pt>
                  <c:pt idx="1">
                    <c:v>29.3</c:v>
                  </c:pt>
                  <c:pt idx="2">
                    <c:v>56.63</c:v>
                  </c:pt>
                </c:numCache>
              </c:numRef>
            </c:minus>
          </c:errBars>
          <c:cat>
            <c:numRef>
              <c:f>'PCS III'!$A$21:$A$23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III'!$B$21:$B$23</c:f>
              <c:numCache>
                <c:formatCode>General</c:formatCode>
                <c:ptCount val="3"/>
                <c:pt idx="0">
                  <c:v>131.6</c:v>
                </c:pt>
                <c:pt idx="1">
                  <c:v>132.6</c:v>
                </c:pt>
                <c:pt idx="2">
                  <c:v>177.6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8-4A2E-9DD4-719D0F077C83}"/>
            </c:ext>
          </c:extLst>
        </c:ser>
        <c:ser>
          <c:idx val="1"/>
          <c:order val="1"/>
          <c:tx>
            <c:strRef>
              <c:f>'PCS III'!$E$19</c:f>
              <c:strCache>
                <c:ptCount val="1"/>
                <c:pt idx="0">
                  <c:v>Zirconia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III'!$F$21:$F$23</c:f>
                <c:numCache>
                  <c:formatCode>General</c:formatCode>
                  <c:ptCount val="3"/>
                  <c:pt idx="0">
                    <c:v>24.2</c:v>
                  </c:pt>
                  <c:pt idx="1">
                    <c:v>29.3</c:v>
                  </c:pt>
                  <c:pt idx="2">
                    <c:v>56.63</c:v>
                  </c:pt>
                </c:numCache>
              </c:numRef>
            </c:plus>
            <c:minus>
              <c:numRef>
                <c:f>'PCS III'!$F$21:$F$23</c:f>
                <c:numCache>
                  <c:formatCode>General</c:formatCode>
                  <c:ptCount val="3"/>
                  <c:pt idx="0">
                    <c:v>24.2</c:v>
                  </c:pt>
                  <c:pt idx="1">
                    <c:v>29.3</c:v>
                  </c:pt>
                  <c:pt idx="2">
                    <c:v>56.63</c:v>
                  </c:pt>
                </c:numCache>
              </c:numRef>
            </c:minus>
          </c:errBars>
          <c:cat>
            <c:numRef>
              <c:f>'PCS III'!$A$21:$A$23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III'!$E$21:$E$23</c:f>
              <c:numCache>
                <c:formatCode>General</c:formatCode>
                <c:ptCount val="3"/>
                <c:pt idx="0">
                  <c:v>109.9</c:v>
                </c:pt>
                <c:pt idx="1">
                  <c:v>97.4</c:v>
                </c:pt>
                <c:pt idx="2">
                  <c:v>139.6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8-4A2E-9DD4-719D0F077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691264"/>
        <c:axId val="241697536"/>
      </c:barChart>
      <c:catAx>
        <c:axId val="241691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Wochen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697536"/>
        <c:crosses val="autoZero"/>
        <c:auto val="1"/>
        <c:lblAlgn val="ctr"/>
        <c:lblOffset val="100"/>
        <c:noMultiLvlLbl val="0"/>
      </c:catAx>
      <c:valAx>
        <c:axId val="241697536"/>
        <c:scaling>
          <c:orientation val="minMax"/>
          <c:max val="2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RTQ </a:t>
                </a:r>
                <a:r>
                  <a:rPr lang="en-US" dirty="0"/>
                  <a:t>[</a:t>
                </a:r>
                <a:r>
                  <a:rPr lang="en-US" dirty="0" err="1"/>
                  <a:t>Ncm</a:t>
                </a:r>
                <a:r>
                  <a:rPr lang="en-US" dirty="0"/>
                  <a:t>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691264"/>
        <c:crosses val="autoZero"/>
        <c:crossBetween val="between"/>
        <c:majorUnit val="40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Ti SLActive</c:v>
                </c:pt>
              </c:strCache>
            </c:strRef>
          </c:tx>
          <c:spPr>
            <a:solidFill>
              <a:schemeClr val="accent1"/>
            </a:solidFill>
            <a:ln w="44450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600"/>
              </a:solidFill>
              <a:ln w="44450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3FAA-4955-86D0-3BD1620E5CF7}"/>
              </c:ext>
            </c:extLst>
          </c:dPt>
          <c:dPt>
            <c:idx val="1"/>
            <c:invertIfNegative val="0"/>
            <c:bubble3D val="0"/>
            <c:spPr>
              <a:solidFill>
                <a:srgbClr val="006600"/>
              </a:solidFill>
              <a:ln w="44450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3FAA-4955-86D0-3BD1620E5CF7}"/>
              </c:ext>
            </c:extLst>
          </c:dPt>
          <c:cat>
            <c:strRef>
              <c:f>(Sheet1!$A$1;Sheet1!$A$5)</c:f>
              <c:strCache>
                <c:ptCount val="2"/>
                <c:pt idx="0">
                  <c:v>Sulcus depth (pocket depth)</c:v>
                </c:pt>
                <c:pt idx="1">
                  <c:v>Biological width (attached ginigva)</c:v>
                </c:pt>
              </c:strCache>
            </c:strRef>
          </c:cat>
          <c:val>
            <c:numRef>
              <c:f>(Sheet1!$B$2;Sheet1!$B$6)</c:f>
              <c:numCache>
                <c:formatCode>General</c:formatCode>
                <c:ptCount val="2"/>
                <c:pt idx="0">
                  <c:v>1.4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AA-4955-86D0-3BD1620E5CF7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Ceramic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(Sheet1!$A$1;Sheet1!$A$5)</c:f>
              <c:strCache>
                <c:ptCount val="2"/>
                <c:pt idx="0">
                  <c:v>Sulcus depth (pocket depth)</c:v>
                </c:pt>
                <c:pt idx="1">
                  <c:v>Biological width (attached ginigva)</c:v>
                </c:pt>
              </c:strCache>
            </c:strRef>
          </c:cat>
          <c:val>
            <c:numRef>
              <c:f>(Sheet1!$B$3;Sheet1!$B$7)</c:f>
              <c:numCache>
                <c:formatCode>General</c:formatCode>
                <c:ptCount val="2"/>
                <c:pt idx="0">
                  <c:v>0.8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AA-4955-86D0-3BD1620E5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394432"/>
        <c:axId val="243395968"/>
      </c:barChart>
      <c:catAx>
        <c:axId val="24339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395968"/>
        <c:crosses val="autoZero"/>
        <c:auto val="1"/>
        <c:lblAlgn val="ctr"/>
        <c:lblOffset val="100"/>
        <c:noMultiLvlLbl val="0"/>
      </c:catAx>
      <c:valAx>
        <c:axId val="24339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394432"/>
        <c:crosses val="autoZero"/>
        <c:crossBetween val="between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Sheet1!$C$24</c:f>
              <c:strCache>
                <c:ptCount val="1"/>
                <c:pt idx="0">
                  <c:v>Quasi-static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00"/>
              </a:solidFill>
            </c:spPr>
            <c:extLst>
              <c:ext xmlns:c16="http://schemas.microsoft.com/office/drawing/2014/chart" uri="{C3380CC4-5D6E-409C-BE32-E72D297353CC}">
                <c16:uniqueId val="{00000001-7BE5-46A9-8395-3CCE12C861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BE5-46A9-8395-3CCE12C861A9}"/>
              </c:ext>
            </c:extLst>
          </c:dPt>
          <c:cat>
            <c:strRef>
              <c:f>Sheet1!$A$25:$A$26</c:f>
              <c:strCache>
                <c:ptCount val="2"/>
                <c:pt idx="0">
                  <c:v>Straumann CIM 4.1mm</c:v>
                </c:pt>
                <c:pt idx="1">
                  <c:v>Z-Look3 Evo Rapide 4.0mm</c:v>
                </c:pt>
              </c:strCache>
            </c:strRef>
          </c:cat>
          <c:val>
            <c:numRef>
              <c:f>Sheet1!$C$25:$C$26</c:f>
              <c:numCache>
                <c:formatCode>General</c:formatCode>
                <c:ptCount val="2"/>
                <c:pt idx="0">
                  <c:v>730</c:v>
                </c:pt>
                <c:pt idx="1">
                  <c:v>488.7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E5-46A9-8395-3CCE12C86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076864"/>
        <c:axId val="241082752"/>
      </c:barChart>
      <c:catAx>
        <c:axId val="2410768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41082752"/>
        <c:crosses val="autoZero"/>
        <c:auto val="1"/>
        <c:lblAlgn val="ctr"/>
        <c:lblOffset val="100"/>
        <c:noMultiLvlLbl val="0"/>
      </c:catAx>
      <c:valAx>
        <c:axId val="241082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u="none" strike="noStrike" baseline="0" dirty="0" err="1" smtClean="0"/>
                  <a:t>Festigkeitswert</a:t>
                </a:r>
                <a:r>
                  <a:rPr lang="en-US" sz="1000" b="1" i="0" u="none" strike="noStrike" baseline="0" dirty="0" smtClean="0"/>
                  <a:t> </a:t>
                </a:r>
                <a:r>
                  <a:rPr lang="de-CH" dirty="0" smtClean="0"/>
                  <a:t>[N</a:t>
                </a:r>
                <a:r>
                  <a:rPr lang="de-CH" dirty="0"/>
                  <a:t>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076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Fatique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00"/>
              </a:solidFill>
            </c:spPr>
            <c:extLst>
              <c:ext xmlns:c16="http://schemas.microsoft.com/office/drawing/2014/chart" uri="{C3380CC4-5D6E-409C-BE32-E72D297353CC}">
                <c16:uniqueId val="{00000001-BBF0-48FF-B75B-D39E2F309C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BF0-48FF-B75B-D39E2F309CAA}"/>
              </c:ext>
            </c:extLst>
          </c:dPt>
          <c:cat>
            <c:strRef>
              <c:f>Sheet1!$A$25:$A$26</c:f>
              <c:strCache>
                <c:ptCount val="2"/>
                <c:pt idx="0">
                  <c:v>Straumann CIM 4.1mm</c:v>
                </c:pt>
                <c:pt idx="1">
                  <c:v>Z-Look3 Evo Rapide 4.0mm</c:v>
                </c:pt>
              </c:strCache>
            </c:strRef>
          </c:cat>
          <c:val>
            <c:numRef>
              <c:f>Sheet1!$B$25:$B$26</c:f>
              <c:numCache>
                <c:formatCode>General</c:formatCode>
                <c:ptCount val="2"/>
                <c:pt idx="0">
                  <c:v>400</c:v>
                </c:pt>
                <c:pt idx="1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F0-48FF-B75B-D39E2F309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444352"/>
        <c:axId val="241445888"/>
      </c:barChart>
      <c:catAx>
        <c:axId val="241444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41445888"/>
        <c:crosses val="autoZero"/>
        <c:auto val="1"/>
        <c:lblAlgn val="ctr"/>
        <c:lblOffset val="100"/>
        <c:noMultiLvlLbl val="0"/>
      </c:catAx>
      <c:valAx>
        <c:axId val="241445888"/>
        <c:scaling>
          <c:orientation val="minMax"/>
          <c:max val="4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u="none" strike="noStrike" baseline="0" dirty="0" err="1" smtClean="0"/>
                  <a:t>Festigkeitswert</a:t>
                </a:r>
                <a:r>
                  <a:rPr lang="en-US" sz="1000" b="1" i="0" u="none" strike="noStrike" baseline="0" dirty="0" smtClean="0"/>
                  <a:t> </a:t>
                </a:r>
                <a:r>
                  <a:rPr lang="de-CH" dirty="0" smtClean="0"/>
                  <a:t>[N</a:t>
                </a:r>
                <a:r>
                  <a:rPr lang="de-CH" dirty="0"/>
                  <a:t>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444352"/>
        <c:crosses val="autoZero"/>
        <c:crossBetween val="between"/>
        <c:majorUnit val="6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1885671328021"/>
          <c:y val="4.7698463387043533E-2"/>
          <c:w val="0.81644053773583269"/>
          <c:h val="0.645813487445672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'PCS II'!$B$11</c:f>
              <c:strCache>
                <c:ptCount val="1"/>
                <c:pt idx="0">
                  <c:v>Titanium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II'!$C$13:$C$15</c:f>
                <c:numCache>
                  <c:formatCode>General</c:formatCode>
                  <c:ptCount val="3"/>
                  <c:pt idx="0">
                    <c:v>7.5</c:v>
                  </c:pt>
                  <c:pt idx="1">
                    <c:v>27.6</c:v>
                  </c:pt>
                  <c:pt idx="2">
                    <c:v>11.4</c:v>
                  </c:pt>
                </c:numCache>
              </c:numRef>
            </c:plus>
            <c:minus>
              <c:numRef>
                <c:f>'PCS II'!$C$13:$C$15</c:f>
                <c:numCache>
                  <c:formatCode>General</c:formatCode>
                  <c:ptCount val="3"/>
                  <c:pt idx="0">
                    <c:v>7.5</c:v>
                  </c:pt>
                  <c:pt idx="1">
                    <c:v>27.6</c:v>
                  </c:pt>
                  <c:pt idx="2">
                    <c:v>11.4</c:v>
                  </c:pt>
                </c:numCache>
              </c:numRef>
            </c:minus>
          </c:errBars>
          <c:cat>
            <c:numRef>
              <c:f>'PCS II'!$A$13:$A$15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II'!$B$13:$B$15</c:f>
              <c:numCache>
                <c:formatCode>General</c:formatCode>
                <c:ptCount val="3"/>
                <c:pt idx="0">
                  <c:v>23.5</c:v>
                </c:pt>
                <c:pt idx="1">
                  <c:v>53.3</c:v>
                </c:pt>
                <c:pt idx="2">
                  <c:v>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7-47CC-9DF3-9D125198B61A}"/>
            </c:ext>
          </c:extLst>
        </c:ser>
        <c:ser>
          <c:idx val="2"/>
          <c:order val="1"/>
          <c:tx>
            <c:strRef>
              <c:f>'PCS II'!$F$11</c:f>
              <c:strCache>
                <c:ptCount val="1"/>
                <c:pt idx="0">
                  <c:v>Zirconia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II'!$G$13:$G$15</c:f>
                <c:numCache>
                  <c:formatCode>General</c:formatCode>
                  <c:ptCount val="3"/>
                  <c:pt idx="0">
                    <c:v>3.5</c:v>
                  </c:pt>
                  <c:pt idx="1">
                    <c:v>14</c:v>
                  </c:pt>
                  <c:pt idx="2">
                    <c:v>12.4</c:v>
                  </c:pt>
                </c:numCache>
              </c:numRef>
            </c:plus>
            <c:minus>
              <c:numRef>
                <c:f>'PCS II'!$G$13:$G$15</c:f>
                <c:numCache>
                  <c:formatCode>General</c:formatCode>
                  <c:ptCount val="3"/>
                  <c:pt idx="0">
                    <c:v>3.5</c:v>
                  </c:pt>
                  <c:pt idx="1">
                    <c:v>14</c:v>
                  </c:pt>
                  <c:pt idx="2">
                    <c:v>12.4</c:v>
                  </c:pt>
                </c:numCache>
              </c:numRef>
            </c:minus>
          </c:errBars>
          <c:cat>
            <c:numRef>
              <c:f>'PCS II'!$A$13:$A$15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II'!$F$13:$F$15</c:f>
              <c:numCache>
                <c:formatCode>General</c:formatCode>
                <c:ptCount val="3"/>
                <c:pt idx="0">
                  <c:v>27.1</c:v>
                </c:pt>
                <c:pt idx="1">
                  <c:v>51.9</c:v>
                </c:pt>
                <c:pt idx="2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7-47CC-9DF3-9D125198B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168384"/>
        <c:axId val="241170304"/>
      </c:barChart>
      <c:catAx>
        <c:axId val="24116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Wochen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034674705332769"/>
              <c:y val="0.753880434841440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170304"/>
        <c:crosses val="autoZero"/>
        <c:auto val="1"/>
        <c:lblAlgn val="ctr"/>
        <c:lblOffset val="100"/>
        <c:noMultiLvlLbl val="0"/>
      </c:catAx>
      <c:valAx>
        <c:axId val="241170304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BIC </a:t>
                </a:r>
                <a:r>
                  <a:rPr lang="en-US" dirty="0"/>
                  <a:t>[%]</a:t>
                </a:r>
              </a:p>
            </c:rich>
          </c:tx>
          <c:layout>
            <c:manualLayout>
              <c:xMode val="edge"/>
              <c:yMode val="edge"/>
              <c:x val="4.1057079287412236E-2"/>
              <c:y val="0.129159517636679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16838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2872670085354505"/>
          <c:y val="0.86216591252293562"/>
          <c:w val="0.34254634961284275"/>
          <c:h val="7.768751657582667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'PCS II'!$B$11</c:f>
              <c:strCache>
                <c:ptCount val="1"/>
                <c:pt idx="0">
                  <c:v>Titanium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II'!$E$13:$E$15</c:f>
                <c:numCache>
                  <c:formatCode>General</c:formatCode>
                  <c:ptCount val="3"/>
                  <c:pt idx="0">
                    <c:v>7.9</c:v>
                  </c:pt>
                  <c:pt idx="1">
                    <c:v>6.3</c:v>
                  </c:pt>
                  <c:pt idx="2">
                    <c:v>15.8</c:v>
                  </c:pt>
                </c:numCache>
              </c:numRef>
            </c:plus>
            <c:minus>
              <c:numRef>
                <c:f>'PCS II'!$E$13:$E$15</c:f>
                <c:numCache>
                  <c:formatCode>General</c:formatCode>
                  <c:ptCount val="3"/>
                  <c:pt idx="0">
                    <c:v>7.9</c:v>
                  </c:pt>
                  <c:pt idx="1">
                    <c:v>6.3</c:v>
                  </c:pt>
                  <c:pt idx="2">
                    <c:v>15.8</c:v>
                  </c:pt>
                </c:numCache>
              </c:numRef>
            </c:minus>
          </c:errBars>
          <c:cat>
            <c:numRef>
              <c:f>'PCS II'!$A$13:$A$15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II'!$D$13:$D$15</c:f>
              <c:numCache>
                <c:formatCode>General</c:formatCode>
                <c:ptCount val="3"/>
                <c:pt idx="0">
                  <c:v>44.2</c:v>
                </c:pt>
                <c:pt idx="1">
                  <c:v>83.3</c:v>
                </c:pt>
                <c:pt idx="2">
                  <c:v>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4-4B7B-A45A-7AB84D1E9B62}"/>
            </c:ext>
          </c:extLst>
        </c:ser>
        <c:ser>
          <c:idx val="2"/>
          <c:order val="1"/>
          <c:tx>
            <c:strRef>
              <c:f>'PCS II'!$F$11</c:f>
              <c:strCache>
                <c:ptCount val="1"/>
                <c:pt idx="0">
                  <c:v>Zirconia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II'!$I$13:$I$15</c:f>
                <c:numCache>
                  <c:formatCode>General</c:formatCode>
                  <c:ptCount val="3"/>
                  <c:pt idx="0">
                    <c:v>4.8</c:v>
                  </c:pt>
                  <c:pt idx="1">
                    <c:v>15</c:v>
                  </c:pt>
                  <c:pt idx="2">
                    <c:v>5.9</c:v>
                  </c:pt>
                </c:numCache>
              </c:numRef>
            </c:plus>
            <c:minus>
              <c:numRef>
                <c:f>'PCS II'!$I$13:$I$15</c:f>
                <c:numCache>
                  <c:formatCode>General</c:formatCode>
                  <c:ptCount val="3"/>
                  <c:pt idx="0">
                    <c:v>4.8</c:v>
                  </c:pt>
                  <c:pt idx="1">
                    <c:v>15</c:v>
                  </c:pt>
                  <c:pt idx="2">
                    <c:v>5.9</c:v>
                  </c:pt>
                </c:numCache>
              </c:numRef>
            </c:minus>
          </c:errBars>
          <c:cat>
            <c:numRef>
              <c:f>'PCS II'!$A$13:$A$15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II'!$H$13:$H$15</c:f>
              <c:numCache>
                <c:formatCode>General</c:formatCode>
                <c:ptCount val="3"/>
                <c:pt idx="0">
                  <c:v>33.6</c:v>
                </c:pt>
                <c:pt idx="1">
                  <c:v>55.9</c:v>
                </c:pt>
                <c:pt idx="2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4-4B7B-A45A-7AB84D1E9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188224"/>
        <c:axId val="241198592"/>
      </c:barChart>
      <c:catAx>
        <c:axId val="24118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Wochen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0662570740154"/>
              <c:y val="0.760658213177899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198592"/>
        <c:crosses val="autoZero"/>
        <c:auto val="1"/>
        <c:lblAlgn val="ctr"/>
        <c:lblOffset val="100"/>
        <c:noMultiLvlLbl val="0"/>
      </c:catAx>
      <c:valAx>
        <c:axId val="241198592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BIC </a:t>
                </a:r>
                <a:r>
                  <a:rPr lang="en-US" dirty="0"/>
                  <a:t>[%]</a:t>
                </a:r>
              </a:p>
            </c:rich>
          </c:tx>
          <c:layout>
            <c:manualLayout>
              <c:xMode val="edge"/>
              <c:yMode val="edge"/>
              <c:x val="3.4740605550887281E-2"/>
              <c:y val="0.12416197975253104"/>
            </c:manualLayout>
          </c:layout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crossAx val="24118822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0977727964397"/>
          <c:y val="0.86544193339469033"/>
          <c:w val="0.34254634961284275"/>
          <c:h val="7.828101032825440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'PCS II'!$B$3</c:f>
              <c:strCache>
                <c:ptCount val="1"/>
                <c:pt idx="0">
                  <c:v>Titanium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II'!$C$5:$C$7</c:f>
                <c:numCache>
                  <c:formatCode>General</c:formatCode>
                  <c:ptCount val="3"/>
                  <c:pt idx="0">
                    <c:v>10.8</c:v>
                  </c:pt>
                  <c:pt idx="1">
                    <c:v>18</c:v>
                  </c:pt>
                  <c:pt idx="2">
                    <c:v>8.6</c:v>
                  </c:pt>
                </c:numCache>
              </c:numRef>
            </c:plus>
            <c:minus>
              <c:numRef>
                <c:f>'PCS II'!$C$5:$C$7</c:f>
                <c:numCache>
                  <c:formatCode>General</c:formatCode>
                  <c:ptCount val="3"/>
                  <c:pt idx="0">
                    <c:v>10.8</c:v>
                  </c:pt>
                  <c:pt idx="1">
                    <c:v>18</c:v>
                  </c:pt>
                  <c:pt idx="2">
                    <c:v>8.6</c:v>
                  </c:pt>
                </c:numCache>
              </c:numRef>
            </c:minus>
          </c:errBars>
          <c:cat>
            <c:numRef>
              <c:f>'PCS II'!$A$5:$A$7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II'!$B$5:$B$7</c:f>
              <c:numCache>
                <c:formatCode>General</c:formatCode>
                <c:ptCount val="3"/>
                <c:pt idx="0">
                  <c:v>29</c:v>
                </c:pt>
                <c:pt idx="1">
                  <c:v>44.1</c:v>
                </c:pt>
                <c:pt idx="2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D-4A14-B516-145EF2FC9733}"/>
            </c:ext>
          </c:extLst>
        </c:ser>
        <c:ser>
          <c:idx val="2"/>
          <c:order val="1"/>
          <c:tx>
            <c:strRef>
              <c:f>'PCS II'!$F$3</c:f>
              <c:strCache>
                <c:ptCount val="1"/>
                <c:pt idx="0">
                  <c:v>Zirconia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II'!$G$5:$G$7</c:f>
                <c:numCache>
                  <c:formatCode>General</c:formatCode>
                  <c:ptCount val="3"/>
                  <c:pt idx="0">
                    <c:v>14.5</c:v>
                  </c:pt>
                  <c:pt idx="1">
                    <c:v>5.7</c:v>
                  </c:pt>
                  <c:pt idx="2">
                    <c:v>11.5</c:v>
                  </c:pt>
                </c:numCache>
              </c:numRef>
            </c:plus>
            <c:minus>
              <c:numRef>
                <c:f>'PCS II'!$G$5:$G$7</c:f>
                <c:numCache>
                  <c:formatCode>General</c:formatCode>
                  <c:ptCount val="3"/>
                  <c:pt idx="0">
                    <c:v>14.5</c:v>
                  </c:pt>
                  <c:pt idx="1">
                    <c:v>5.7</c:v>
                  </c:pt>
                  <c:pt idx="2">
                    <c:v>11.5</c:v>
                  </c:pt>
                </c:numCache>
              </c:numRef>
            </c:minus>
          </c:errBars>
          <c:cat>
            <c:numRef>
              <c:f>'PCS II'!$A$5:$A$7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II'!$F$5:$F$7</c:f>
              <c:numCache>
                <c:formatCode>General</c:formatCode>
                <c:ptCount val="3"/>
                <c:pt idx="0">
                  <c:v>42.3</c:v>
                </c:pt>
                <c:pt idx="1">
                  <c:v>52.6</c:v>
                </c:pt>
                <c:pt idx="2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D-4A14-B516-145EF2FC9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277952"/>
        <c:axId val="241312896"/>
      </c:barChart>
      <c:catAx>
        <c:axId val="241277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Wochen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034674705332769"/>
              <c:y val="0.760658213177899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312896"/>
        <c:crosses val="autoZero"/>
        <c:auto val="1"/>
        <c:lblAlgn val="ctr"/>
        <c:lblOffset val="100"/>
        <c:noMultiLvlLbl val="0"/>
      </c:catAx>
      <c:valAx>
        <c:axId val="241312896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 sz="1000" b="0" i="0" u="none" strike="noStrike" baseline="0" dirty="0" err="1" smtClean="0"/>
                  <a:t>Periimplantäre</a:t>
                </a:r>
                <a:r>
                  <a:rPr lang="de-CH" sz="1000" b="0" i="0" u="none" strike="noStrike" baseline="0" dirty="0" smtClean="0"/>
                  <a:t> Knochendichte </a:t>
                </a:r>
                <a:r>
                  <a:rPr lang="en-US" dirty="0" smtClean="0"/>
                  <a:t>[%]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1057079287412236E-2"/>
              <c:y val="0.133339468930020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277952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3188493772180777"/>
          <c:y val="0.86544193339469033"/>
          <c:w val="0.34254634961284275"/>
          <c:h val="7.828101032825440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'PCS II'!$B$3</c:f>
              <c:strCache>
                <c:ptCount val="1"/>
                <c:pt idx="0">
                  <c:v>Titanium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II'!$E$5:$E$7</c:f>
                <c:numCache>
                  <c:formatCode>General</c:formatCode>
                  <c:ptCount val="3"/>
                  <c:pt idx="0">
                    <c:v>8.6</c:v>
                  </c:pt>
                  <c:pt idx="1">
                    <c:v>15.6</c:v>
                  </c:pt>
                  <c:pt idx="2">
                    <c:v>13</c:v>
                  </c:pt>
                </c:numCache>
              </c:numRef>
            </c:plus>
            <c:minus>
              <c:numRef>
                <c:f>'PCS II'!$E$5:$E$7</c:f>
                <c:numCache>
                  <c:formatCode>General</c:formatCode>
                  <c:ptCount val="3"/>
                  <c:pt idx="0">
                    <c:v>8.6</c:v>
                  </c:pt>
                  <c:pt idx="1">
                    <c:v>15.6</c:v>
                  </c:pt>
                  <c:pt idx="2">
                    <c:v>13</c:v>
                  </c:pt>
                </c:numCache>
              </c:numRef>
            </c:minus>
          </c:errBars>
          <c:cat>
            <c:numRef>
              <c:f>'PCS II'!$A$5:$A$7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II'!$D$5:$D$7</c:f>
              <c:numCache>
                <c:formatCode>General</c:formatCode>
                <c:ptCount val="3"/>
                <c:pt idx="0">
                  <c:v>55.1</c:v>
                </c:pt>
                <c:pt idx="1">
                  <c:v>70.400000000000006</c:v>
                </c:pt>
                <c:pt idx="2">
                  <c:v>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9-4EE4-B4CD-F6C351DD482A}"/>
            </c:ext>
          </c:extLst>
        </c:ser>
        <c:ser>
          <c:idx val="2"/>
          <c:order val="1"/>
          <c:tx>
            <c:strRef>
              <c:f>'PCS II'!$F$3</c:f>
              <c:strCache>
                <c:ptCount val="1"/>
                <c:pt idx="0">
                  <c:v>Zirconia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II'!$I$5:$I$7</c:f>
                <c:numCache>
                  <c:formatCode>General</c:formatCode>
                  <c:ptCount val="3"/>
                  <c:pt idx="0">
                    <c:v>15.9</c:v>
                  </c:pt>
                  <c:pt idx="1">
                    <c:v>5.9</c:v>
                  </c:pt>
                  <c:pt idx="2">
                    <c:v>3.7</c:v>
                  </c:pt>
                </c:numCache>
              </c:numRef>
            </c:plus>
            <c:minus>
              <c:numRef>
                <c:f>'PCS II'!$I$5:$I$7</c:f>
                <c:numCache>
                  <c:formatCode>General</c:formatCode>
                  <c:ptCount val="3"/>
                  <c:pt idx="0">
                    <c:v>15.9</c:v>
                  </c:pt>
                  <c:pt idx="1">
                    <c:v>5.9</c:v>
                  </c:pt>
                  <c:pt idx="2">
                    <c:v>3.7</c:v>
                  </c:pt>
                </c:numCache>
              </c:numRef>
            </c:minus>
          </c:errBars>
          <c:cat>
            <c:numRef>
              <c:f>'PCS II'!$A$5:$A$7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II'!$H$5:$H$7</c:f>
              <c:numCache>
                <c:formatCode>General</c:formatCode>
                <c:ptCount val="3"/>
                <c:pt idx="0">
                  <c:v>51.1</c:v>
                </c:pt>
                <c:pt idx="1">
                  <c:v>53.7</c:v>
                </c:pt>
                <c:pt idx="2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29-4EE4-B4CD-F6C351DD4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351296"/>
        <c:axId val="241353472"/>
      </c:barChart>
      <c:catAx>
        <c:axId val="241351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Wochen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034674705332769"/>
              <c:y val="0.760658213177899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353472"/>
        <c:crosses val="autoZero"/>
        <c:auto val="1"/>
        <c:lblAlgn val="ctr"/>
        <c:lblOffset val="100"/>
        <c:noMultiLvlLbl val="0"/>
      </c:catAx>
      <c:valAx>
        <c:axId val="241353472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 sz="1000" b="0" i="0" u="none" strike="noStrike" baseline="0" dirty="0" err="1" smtClean="0"/>
                  <a:t>Periimplantäre</a:t>
                </a:r>
                <a:r>
                  <a:rPr lang="de-CH" sz="1000" b="0" i="0" u="none" strike="noStrike" baseline="0" dirty="0" smtClean="0"/>
                  <a:t> Knochendichte </a:t>
                </a:r>
                <a:r>
                  <a:rPr lang="en-US" dirty="0" smtClean="0"/>
                  <a:t>[%]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4740605550887281E-2"/>
              <c:y val="0.129010464601015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1351296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1293551651223228"/>
          <c:y val="0.86544193339469033"/>
          <c:w val="0.34254634961284275"/>
          <c:h val="7.828101032825440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'PCS II'!$B$20</c:f>
              <c:strCache>
                <c:ptCount val="1"/>
                <c:pt idx="0">
                  <c:v>Titanium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II'!$C$22:$C$24</c:f>
                <c:numCache>
                  <c:formatCode>General</c:formatCode>
                  <c:ptCount val="3"/>
                  <c:pt idx="0">
                    <c:v>21.6</c:v>
                  </c:pt>
                  <c:pt idx="1">
                    <c:v>28.1</c:v>
                  </c:pt>
                  <c:pt idx="2">
                    <c:v>41.8</c:v>
                  </c:pt>
                </c:numCache>
              </c:numRef>
            </c:plus>
            <c:minus>
              <c:numRef>
                <c:f>'PCS II'!$C$22:$C$24</c:f>
                <c:numCache>
                  <c:formatCode>General</c:formatCode>
                  <c:ptCount val="3"/>
                  <c:pt idx="0">
                    <c:v>21.6</c:v>
                  </c:pt>
                  <c:pt idx="1">
                    <c:v>28.1</c:v>
                  </c:pt>
                  <c:pt idx="2">
                    <c:v>41.8</c:v>
                  </c:pt>
                </c:numCache>
              </c:numRef>
            </c:minus>
          </c:errBars>
          <c:cat>
            <c:numRef>
              <c:f>'PCS II'!$A$22:$A$24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II'!$B$22:$B$24</c:f>
              <c:numCache>
                <c:formatCode>General</c:formatCode>
                <c:ptCount val="3"/>
                <c:pt idx="0">
                  <c:v>42.1</c:v>
                </c:pt>
                <c:pt idx="1">
                  <c:v>75</c:v>
                </c:pt>
                <c:pt idx="2">
                  <c:v>73.099999999999994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D-4991-B10B-6E44AAC6DF4E}"/>
            </c:ext>
          </c:extLst>
        </c:ser>
        <c:ser>
          <c:idx val="2"/>
          <c:order val="1"/>
          <c:tx>
            <c:strRef>
              <c:f>'PCS II'!$D$20</c:f>
              <c:strCache>
                <c:ptCount val="1"/>
                <c:pt idx="0">
                  <c:v>Zirconia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II'!$E$22:$E$24</c:f>
                <c:numCache>
                  <c:formatCode>General</c:formatCode>
                  <c:ptCount val="3"/>
                  <c:pt idx="0">
                    <c:v>15.1</c:v>
                  </c:pt>
                  <c:pt idx="1">
                    <c:v>25.1</c:v>
                  </c:pt>
                  <c:pt idx="2">
                    <c:v>24.2</c:v>
                  </c:pt>
                </c:numCache>
              </c:numRef>
            </c:plus>
            <c:minus>
              <c:numRef>
                <c:f>'PCS II'!$E$22:$E$24</c:f>
                <c:numCache>
                  <c:formatCode>General</c:formatCode>
                  <c:ptCount val="3"/>
                  <c:pt idx="0">
                    <c:v>15.1</c:v>
                  </c:pt>
                  <c:pt idx="1">
                    <c:v>25.1</c:v>
                  </c:pt>
                  <c:pt idx="2">
                    <c:v>24.2</c:v>
                  </c:pt>
                </c:numCache>
              </c:numRef>
            </c:minus>
          </c:errBars>
          <c:cat>
            <c:numRef>
              <c:f>'PCS II'!$A$22:$A$24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II'!$D$22:$D$24</c:f>
              <c:numCache>
                <c:formatCode>General</c:formatCode>
                <c:ptCount val="3"/>
                <c:pt idx="0">
                  <c:v>42.4</c:v>
                </c:pt>
                <c:pt idx="1">
                  <c:v>69.599999999999994</c:v>
                </c:pt>
                <c:pt idx="2">
                  <c:v>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D-4991-B10B-6E44AAC6D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822336"/>
        <c:axId val="241824512"/>
      </c:barChart>
      <c:catAx>
        <c:axId val="24182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Wochen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824512"/>
        <c:crosses val="autoZero"/>
        <c:auto val="1"/>
        <c:lblAlgn val="ctr"/>
        <c:lblOffset val="100"/>
        <c:noMultiLvlLbl val="0"/>
      </c:catAx>
      <c:valAx>
        <c:axId val="241824512"/>
        <c:scaling>
          <c:orientation val="minMax"/>
          <c:max val="1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000" b="1" i="0" u="none" strike="noStrike" baseline="0" dirty="0" smtClean="0"/>
                  <a:t>Ausdrehmoment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Ncm</a:t>
                </a:r>
                <a:r>
                  <a:rPr lang="en-US" dirty="0"/>
                  <a:t>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822336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33485911118668393"/>
          <c:y val="0.86551661225273668"/>
          <c:w val="0.34292857233548873"/>
          <c:h val="7.3507777991165799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'PCS III'!$B$2</c:f>
              <c:strCache>
                <c:ptCount val="1"/>
                <c:pt idx="0">
                  <c:v>Titanium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III'!$C$4:$C$6</c:f>
                <c:numCache>
                  <c:formatCode>General</c:formatCode>
                  <c:ptCount val="3"/>
                  <c:pt idx="0">
                    <c:v>6.2</c:v>
                  </c:pt>
                  <c:pt idx="1">
                    <c:v>6.8</c:v>
                  </c:pt>
                  <c:pt idx="2">
                    <c:v>2.8</c:v>
                  </c:pt>
                </c:numCache>
              </c:numRef>
            </c:plus>
            <c:minus>
              <c:numRef>
                <c:f>'PCS III'!$C$4:$C$6</c:f>
                <c:numCache>
                  <c:formatCode>General</c:formatCode>
                  <c:ptCount val="3"/>
                  <c:pt idx="0">
                    <c:v>6.2</c:v>
                  </c:pt>
                  <c:pt idx="1">
                    <c:v>6.8</c:v>
                  </c:pt>
                  <c:pt idx="2">
                    <c:v>2.8</c:v>
                  </c:pt>
                </c:numCache>
              </c:numRef>
            </c:minus>
          </c:errBars>
          <c:cat>
            <c:numRef>
              <c:f>'PCS III'!$A$4:$A$6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III'!$B$4:$B$6</c:f>
              <c:numCache>
                <c:formatCode>General</c:formatCode>
                <c:ptCount val="3"/>
                <c:pt idx="0">
                  <c:v>61.1</c:v>
                </c:pt>
                <c:pt idx="1">
                  <c:v>63.6</c:v>
                </c:pt>
                <c:pt idx="2">
                  <c:v>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B-4995-B4EA-35CFA93FD5A4}"/>
            </c:ext>
          </c:extLst>
        </c:ser>
        <c:ser>
          <c:idx val="1"/>
          <c:order val="1"/>
          <c:tx>
            <c:strRef>
              <c:f>'PCS III'!$E$2</c:f>
              <c:strCache>
                <c:ptCount val="1"/>
                <c:pt idx="0">
                  <c:v>Zirconia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'PCS III'!$F$4:$F$6</c:f>
                <c:numCache>
                  <c:formatCode>General</c:formatCode>
                  <c:ptCount val="3"/>
                  <c:pt idx="0">
                    <c:v>9.9</c:v>
                  </c:pt>
                  <c:pt idx="1">
                    <c:v>13.8</c:v>
                  </c:pt>
                  <c:pt idx="2">
                    <c:v>21.5</c:v>
                  </c:pt>
                </c:numCache>
              </c:numRef>
            </c:plus>
            <c:minus>
              <c:numRef>
                <c:f>'PCS III'!$F$4:$F$6</c:f>
                <c:numCache>
                  <c:formatCode>General</c:formatCode>
                  <c:ptCount val="3"/>
                  <c:pt idx="0">
                    <c:v>9.9</c:v>
                  </c:pt>
                  <c:pt idx="1">
                    <c:v>13.8</c:v>
                  </c:pt>
                  <c:pt idx="2">
                    <c:v>21.5</c:v>
                  </c:pt>
                </c:numCache>
              </c:numRef>
            </c:minus>
          </c:errBars>
          <c:cat>
            <c:numRef>
              <c:f>'PCS III'!$A$4:$A$6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cat>
          <c:val>
            <c:numRef>
              <c:f>'PCS III'!$E$4:$E$6</c:f>
              <c:numCache>
                <c:formatCode>General</c:formatCode>
                <c:ptCount val="3"/>
                <c:pt idx="0">
                  <c:v>60.4</c:v>
                </c:pt>
                <c:pt idx="1">
                  <c:v>65.400000000000006</c:v>
                </c:pt>
                <c:pt idx="2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B-4995-B4EA-35CFA93FD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559808"/>
        <c:axId val="241566080"/>
      </c:barChart>
      <c:catAx>
        <c:axId val="241559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Wochen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566080"/>
        <c:crosses val="autoZero"/>
        <c:auto val="1"/>
        <c:lblAlgn val="ctr"/>
        <c:lblOffset val="100"/>
        <c:noMultiLvlLbl val="0"/>
      </c:catAx>
      <c:valAx>
        <c:axId val="24156608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 sz="1000" b="0" i="0" u="none" strike="noStrike" baseline="0" dirty="0" err="1" smtClean="0"/>
                  <a:t>Periimplantäre</a:t>
                </a:r>
                <a:r>
                  <a:rPr lang="de-CH" sz="1000" b="0" i="0" u="none" strike="noStrike" baseline="0" dirty="0" smtClean="0"/>
                  <a:t> Knochendichte</a:t>
                </a:r>
                <a:r>
                  <a:rPr lang="en-US" dirty="0" smtClean="0"/>
                  <a:t>[%]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559808"/>
        <c:crosses val="autoZero"/>
        <c:crossBetween val="between"/>
        <c:majorUnit val="20"/>
      </c:valAx>
      <c:spPr>
        <a:noFill/>
      </c:spPr>
    </c:plotArea>
    <c:legend>
      <c:legendPos val="b"/>
      <c:layout>
        <c:manualLayout>
          <c:xMode val="edge"/>
          <c:yMode val="edge"/>
          <c:x val="0.33660205262006632"/>
          <c:y val="0.84683836395450574"/>
          <c:w val="0.33930946755240493"/>
          <c:h val="8.371719160104994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5FFF9-468F-4A44-94C4-007707C280D2}" type="datetimeFigureOut">
              <a:rPr lang="de-DE" smtClean="0"/>
              <a:pPr/>
              <a:t>24.08.2017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401F5-088A-7444-B95A-A5771689DCF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234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BE10-A985-CB4A-ADE5-E67BDA02AB25}" type="datetimeFigureOut">
              <a:rPr lang="de-DE" smtClean="0"/>
              <a:pPr/>
              <a:t>24.08.2017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51B0-B4A3-6244-BD97-12275BA1DB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010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743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10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46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11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7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12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830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13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651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14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41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15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234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16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631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17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629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18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476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19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8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0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20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877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21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134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22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749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23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659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24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951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25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37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26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210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27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69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28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5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3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4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2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5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2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6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2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7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8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2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C5A451B0-B4A3-6244-BD97-12275BA1DB85}" type="slidenum">
              <a:rPr lang="de-DE" sz="1200" b="0" i="0">
                <a:latin typeface="Calibri"/>
                <a:ea typeface="+mn-ea"/>
                <a:cs typeface="+mn-cs"/>
              </a:rPr>
              <a:pPr algn="r" defTabSz="457200">
                <a:buNone/>
              </a:pPr>
              <a:t>9</a:t>
            </a:fld>
            <a:endParaRPr lang="de-DE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9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6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4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+mj-lt"/>
              <a:buAutoNum type="arabicPeriod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609600" marR="0" indent="-342900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+mj-lt"/>
              <a:buAutoNum type="alphaLcPeriod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271463" marR="0" indent="0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Tx/>
              <a:buFont typeface="+mj-lt"/>
              <a:buNone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271463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+mj-lt"/>
              <a:buNone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1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1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4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360000" y="1620000"/>
            <a:ext cx="342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Platzhalter</a:t>
            </a:r>
          </a:p>
          <a:p>
            <a:r>
              <a:rPr lang="de-DE" dirty="0" smtClean="0"/>
              <a:t>Diagramme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3" hasCustomPrompt="1"/>
          </p:nvPr>
        </p:nvSpPr>
        <p:spPr>
          <a:xfrm>
            <a:off x="3960000" y="1620000"/>
            <a:ext cx="48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6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4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6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Platzhalter</a:t>
            </a:r>
          </a:p>
          <a:p>
            <a:r>
              <a:rPr lang="de-DE" dirty="0" smtClean="0"/>
              <a:t>Tabelle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6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4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32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8756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457423"/>
            <a:ext cx="9143998" cy="116207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457423"/>
            <a:ext cx="8442000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1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112055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1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4787575"/>
            <a:ext cx="5868000" cy="360000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148818"/>
            <a:ext cx="5868000" cy="360000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76" y="5886747"/>
            <a:ext cx="2319689" cy="9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8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55829" y="1354651"/>
            <a:ext cx="8491308" cy="889035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ts val="4200"/>
              </a:lnSpc>
              <a:defRPr sz="4000" b="1" i="0" u="none" cap="none">
                <a:solidFill>
                  <a:schemeClr val="bg1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Presentation, 40 Pt.</a:t>
            </a: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5830" y="2249464"/>
            <a:ext cx="8491307" cy="7200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000"/>
              </a:lnSpc>
              <a:buNone/>
              <a:defRPr sz="2800" b="1" i="0" baseline="0">
                <a:solidFill>
                  <a:srgbClr val="BFD12F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Subline, 28 Pt.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6133" y="3831101"/>
            <a:ext cx="7357000" cy="388937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Name, Position, 16 Pt.</a:t>
            </a:r>
            <a:endParaRPr lang="en-US" noProof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6127" y="4195176"/>
            <a:ext cx="7357000" cy="388937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Date, 16 Pt.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338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55829" y="1354651"/>
            <a:ext cx="8491308" cy="889035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ts val="4200"/>
              </a:lnSpc>
              <a:defRPr sz="4000" b="1" i="0" u="none" cap="none">
                <a:solidFill>
                  <a:schemeClr val="bg1"/>
                </a:solidFill>
                <a:latin typeface="Arial"/>
                <a:cs typeface="Calibri"/>
              </a:defRPr>
            </a:lvl1pPr>
          </a:lstStyle>
          <a:p>
            <a:r>
              <a:rPr lang="de-DE" dirty="0" smtClean="0"/>
              <a:t>Study Title, 40 Pt.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5830" y="2249464"/>
            <a:ext cx="8491307" cy="7200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000"/>
              </a:lnSpc>
              <a:buNone/>
              <a:defRPr sz="2800" b="1" i="0" baseline="0">
                <a:solidFill>
                  <a:schemeClr val="accent2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, 28 Pt.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6133" y="3831101"/>
            <a:ext cx="7357000" cy="388937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err="1" smtClean="0"/>
              <a:t>Authors</a:t>
            </a:r>
            <a:r>
              <a:rPr lang="de-DE" dirty="0" smtClean="0"/>
              <a:t>, 16 Pt.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6127" y="4254445"/>
            <a:ext cx="7357000" cy="388937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Source/ Paper, 16 Pt.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56133" y="6117773"/>
            <a:ext cx="157842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 defTabSz="457200">
              <a:buNone/>
            </a:pPr>
            <a:r>
              <a:rPr lang="de-DE" sz="1400" b="0" i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Schulung</a:t>
            </a:r>
          </a:p>
        </p:txBody>
      </p:sp>
    </p:spTree>
    <p:extLst>
      <p:ext uri="{BB962C8B-B14F-4D97-AF65-F5344CB8AC3E}">
        <p14:creationId xmlns:p14="http://schemas.microsoft.com/office/powerpoint/2010/main" val="198780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0" y="26501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de-DE" sz="1800" b="0" i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www.straumann.com</a:t>
            </a:r>
          </a:p>
        </p:txBody>
      </p:sp>
    </p:spTree>
    <p:extLst>
      <p:ext uri="{BB962C8B-B14F-4D97-AF65-F5344CB8AC3E}">
        <p14:creationId xmlns:p14="http://schemas.microsoft.com/office/powerpoint/2010/main" val="345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8275"/>
            <a:ext cx="864235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60463"/>
            <a:ext cx="8642350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330950"/>
            <a:ext cx="14414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</a:t>
            </a:r>
            <a:r>
              <a:rPr lang="en-US" baseline="0" dirty="0"/>
              <a:t> Straumann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80400" y="6316663"/>
            <a:ext cx="609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45F96B-92F6-4D9B-B8FA-645FD40E3BE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792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68275"/>
            <a:ext cx="864235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5" y="6330950"/>
            <a:ext cx="14414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</a:t>
            </a:r>
            <a:r>
              <a:rPr lang="en-US" baseline="0" dirty="0"/>
              <a:t> Straumann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80400" y="6316663"/>
            <a:ext cx="609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1CFD2B-D341-4C75-A4BD-BEFA4B9BC0C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180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48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5400000" y="1620000"/>
            <a:ext cx="342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de-DE" sz="1600" dirty="0" smtClean="0"/>
              <a:t>Platzhalter </a:t>
            </a:r>
            <a:br>
              <a:rPr lang="de-DE" sz="1600" dirty="0" smtClean="0"/>
            </a:br>
            <a:r>
              <a:rPr lang="de-DE" sz="1600" dirty="0" smtClean="0"/>
              <a:t>Bild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6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4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5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3" hasCustomPrompt="1"/>
          </p:nvPr>
        </p:nvSpPr>
        <p:spPr>
          <a:xfrm>
            <a:off x="3960000" y="1620000"/>
            <a:ext cx="48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620000"/>
            <a:ext cx="342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2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de-DE" sz="1600" dirty="0" smtClean="0"/>
              <a:t>Platzhalter </a:t>
            </a:r>
            <a:br>
              <a:rPr lang="de-DE" sz="1600" dirty="0" smtClean="0"/>
            </a:br>
            <a:r>
              <a:rPr lang="de-DE" sz="1600" dirty="0" smtClean="0"/>
              <a:t>Bild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6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0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6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4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0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5" hasCustomPrompt="1"/>
          </p:nvPr>
        </p:nvSpPr>
        <p:spPr>
          <a:xfrm>
            <a:off x="360000" y="1620000"/>
            <a:ext cx="4140000" cy="360000"/>
          </a:xfrm>
          <a:prstGeom prst="rect">
            <a:avLst/>
          </a:prstGeom>
          <a:solidFill>
            <a:schemeClr val="accent3"/>
          </a:solidFill>
          <a:ln>
            <a:solidFill>
              <a:srgbClr val="9B9C9D"/>
            </a:solidFill>
          </a:ln>
        </p:spPr>
        <p:txBody>
          <a:bodyPr lIns="0" tIns="0" rIns="0" bIns="0" anchor="ctr" anchorCtr="0"/>
          <a:lstStyle>
            <a:lvl1pPr marL="0" indent="0" algn="ctr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 sz="14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5963" marR="0" indent="-180975" algn="l" defTabSz="714375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 sz="14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88900" marR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lang="de-DE" sz="14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90600" marR="0" indent="-188913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4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20000"/>
            <a:ext cx="4140000" cy="360000"/>
          </a:xfrm>
          <a:prstGeom prst="rect">
            <a:avLst/>
          </a:prstGeom>
          <a:solidFill>
            <a:schemeClr val="accent3"/>
          </a:solidFill>
          <a:ln>
            <a:solidFill>
              <a:srgbClr val="9B9C9D"/>
            </a:solidFill>
          </a:ln>
        </p:spPr>
        <p:txBody>
          <a:bodyPr lIns="0" tIns="0" rIns="0" bIns="0" anchor="ctr" anchorCtr="0"/>
          <a:lstStyle>
            <a:lvl1pPr marL="0" indent="0" algn="ctr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 sz="14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715963" marR="0" indent="-180975" algn="l" defTabSz="714375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 sz="14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88900" marR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None/>
              <a:tabLst/>
              <a:defRPr lang="de-DE" sz="14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90600" marR="0" indent="-188913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4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idx="17" hasCustomPrompt="1"/>
          </p:nvPr>
        </p:nvSpPr>
        <p:spPr>
          <a:xfrm>
            <a:off x="4680000" y="1980000"/>
            <a:ext cx="4140000" cy="424800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180000" tIns="180000" rIns="180000" bIns="18000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idx="18" hasCustomPrompt="1"/>
          </p:nvPr>
        </p:nvSpPr>
        <p:spPr>
          <a:xfrm>
            <a:off x="360000" y="1978800"/>
            <a:ext cx="4140000" cy="424800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lIns="180000" tIns="180000" rIns="180000" bIns="180000"/>
          <a:lstStyle>
            <a:lvl1pPr marL="180975" indent="-180975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367C4F"/>
              </a:buClr>
              <a:buFont typeface="Wingdings" pitchFamily="2" charset="2"/>
              <a:buChar char="§"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1pPr>
            <a:lvl2pPr marL="449263" marR="0" indent="-182563" algn="l" defTabSz="576058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="0" i="0" baseline="0">
                <a:solidFill>
                  <a:schemeClr val="bg2"/>
                </a:solidFill>
                <a:latin typeface="Arial"/>
                <a:cs typeface="Arial"/>
              </a:defRPr>
            </a:lvl2pPr>
            <a:lvl3pPr marL="446088" marR="0" indent="-174625" algn="l" defTabSz="714375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446088" marR="0" indent="-174625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719138" algn="l"/>
              </a:tabLst>
              <a:defRPr lang="de-DE" sz="180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2663" marR="0" indent="-449263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BBD14A"/>
              </a:buClr>
              <a:buSzPct val="100000"/>
              <a:buFont typeface="Wingdings" pitchFamily="2" charset="2"/>
              <a:buChar char="§"/>
              <a:tabLst/>
              <a:defRPr sz="1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Erste Ebene, 18 Pt. mit Bullet Green</a:t>
            </a:r>
          </a:p>
          <a:p>
            <a:pPr lvl="1"/>
            <a:r>
              <a:rPr lang="de-DE" dirty="0" smtClean="0"/>
              <a:t>Zweite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2"/>
            <a:r>
              <a:rPr lang="de-DE" dirty="0" smtClean="0"/>
              <a:t>Dritte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lvl="3"/>
            <a:r>
              <a:rPr lang="de-DE" dirty="0" smtClean="0"/>
              <a:t>Vierte Ebene, 18 Pt. mit Bullet </a:t>
            </a:r>
            <a:r>
              <a:rPr lang="de-DE" dirty="0" err="1" smtClean="0"/>
              <a:t>Lime</a:t>
            </a:r>
            <a:r>
              <a:rPr lang="de-DE" dirty="0" smtClean="0"/>
              <a:t> Green</a:t>
            </a:r>
          </a:p>
          <a:p>
            <a:pPr marL="449263" marR="0" lvl="3" indent="-360363" algn="l" defTabSz="714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BBD14A"/>
              </a:buClr>
              <a:buSzTx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6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4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3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r>
              <a:rPr lang="de-DE" dirty="0" smtClean="0"/>
              <a:t>Platzhalter</a:t>
            </a:r>
          </a:p>
          <a:p>
            <a:r>
              <a:rPr lang="de-DE" dirty="0" smtClean="0"/>
              <a:t>Bild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6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4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4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1620000"/>
            <a:ext cx="414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r>
              <a:rPr lang="de-DE" dirty="0" smtClean="0"/>
              <a:t>Platzhalter</a:t>
            </a:r>
            <a:endParaRPr lang="de-DE" dirty="0"/>
          </a:p>
          <a:p>
            <a:r>
              <a:rPr lang="de-DE" dirty="0" smtClean="0"/>
              <a:t>Bild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80000" y="1619999"/>
            <a:ext cx="4140000" cy="460800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r>
              <a:rPr lang="de-DE" dirty="0" smtClean="0"/>
              <a:t>Platzhalter</a:t>
            </a:r>
          </a:p>
          <a:p>
            <a:r>
              <a:rPr lang="de-DE" dirty="0" smtClean="0"/>
              <a:t>Bild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6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4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0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5" hasCustomPrompt="1"/>
          </p:nvPr>
        </p:nvSpPr>
        <p:spPr>
          <a:xfrm>
            <a:off x="360000" y="1620000"/>
            <a:ext cx="846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5858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Platzhalter</a:t>
            </a:r>
          </a:p>
          <a:p>
            <a:r>
              <a:rPr lang="de-DE" dirty="0" smtClean="0"/>
              <a:t>Diagramme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6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4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1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2295769" y="6535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6" hasCustomPrompt="1"/>
          </p:nvPr>
        </p:nvSpPr>
        <p:spPr>
          <a:xfrm>
            <a:off x="360000" y="1620000"/>
            <a:ext cx="414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Platzhalter</a:t>
            </a:r>
          </a:p>
          <a:p>
            <a:r>
              <a:rPr lang="de-DE" dirty="0" smtClean="0"/>
              <a:t>Diagramme</a:t>
            </a:r>
          </a:p>
        </p:txBody>
      </p:sp>
      <p:sp>
        <p:nvSpPr>
          <p:cNvPr id="15" name="Diagrammplatzhalt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4680000" y="1620000"/>
            <a:ext cx="4140000" cy="460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Platzhalter</a:t>
            </a:r>
          </a:p>
          <a:p>
            <a:r>
              <a:rPr lang="de-DE" dirty="0" smtClean="0"/>
              <a:t>Diagramme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57188" y="340646"/>
            <a:ext cx="8488362" cy="69833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3200"/>
              </a:lnSpc>
              <a:defRPr sz="2400" b="1" i="0" cap="none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Headline, 28 Pt. 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38899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00001" y="6438899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</a:lstStyle>
          <a:p>
            <a:pPr lvl="0"/>
            <a:r>
              <a:rPr lang="de-DE" dirty="0" err="1" smtClean="0"/>
              <a:t>Footnotes</a:t>
            </a:r>
            <a:r>
              <a:rPr lang="de-DE" dirty="0" smtClean="0"/>
              <a:t>, 10 Pt. </a:t>
            </a:r>
            <a:endParaRPr lang="de-DE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26" y="6283919"/>
            <a:ext cx="1414874" cy="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4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357188" y="1159619"/>
            <a:ext cx="88799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0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5" r:id="rId4"/>
    <p:sldLayoutId id="2147483662" r:id="rId5"/>
    <p:sldLayoutId id="2147483651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4052"/>
            <a:ext cx="9144000" cy="5676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35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058" y="5886744"/>
            <a:ext cx="2319689" cy="9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7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Straumann</a:t>
            </a:r>
            <a:r>
              <a:rPr lang="en-US" baseline="30000" dirty="0" smtClean="0"/>
              <a:t>®</a:t>
            </a:r>
            <a:r>
              <a:rPr lang="en-US" dirty="0" smtClean="0"/>
              <a:t> PURE Ceramic </a:t>
            </a:r>
            <a:r>
              <a:rPr lang="en-US" dirty="0" err="1" smtClean="0"/>
              <a:t>Implantat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dirty="0" smtClean="0"/>
              <a:t>Wissenschaft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911852" y="4787575"/>
            <a:ext cx="5868000" cy="36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1 -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Zahnimplantate vs. Standard-Ti-SLA-Implantate.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10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 M. et al. ‘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Osseointegration of zirconia and titanium dental implants: a histological 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and histomorphometrical study in the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maxilla of pigs</a:t>
            </a: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’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Clin. Oral Impl. Res. 20, 2009; 1247–1253</a:t>
            </a:r>
          </a:p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 M. et al. ‘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A Comparison Study of the Osseointegration of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Zirconia and Titanium Dental Implants. A 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Biomechanical Evaluation in the Maxilla of Pigs ‘</a:t>
            </a:r>
            <a:r>
              <a:rPr lang="fr-FR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Clin Implant Dent Relat Res. 2010 Dec;12(4):297-305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09958"/>
              </p:ext>
            </p:extLst>
          </p:nvPr>
        </p:nvGraphicFramePr>
        <p:xfrm>
          <a:off x="357188" y="1577750"/>
          <a:ext cx="85209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2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599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Aufbau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l" defTabSz="457200"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16 ausgewachsene Zwergschweine</a:t>
                      </a:r>
                    </a:p>
                    <a:p>
                      <a:pPr marL="0" indent="0" algn="l" defTabSz="457200"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3 Zeitpunkte (4, 8, 12 Wochen)</a:t>
                      </a:r>
                    </a:p>
                    <a:p>
                      <a:pPr marL="0" indent="0" algn="l" defTabSz="457200"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5, 6, 5 Tiere pro Zeitpunkt</a:t>
                      </a:r>
                    </a:p>
                    <a:p>
                      <a:pPr marL="0" indent="0" algn="l" defTabSz="457200"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6 Implantate pro Oberkiefer</a:t>
                      </a:r>
                    </a:p>
                    <a:p>
                      <a:pPr marL="0" indent="0" algn="l" defTabSz="457200"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11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Proben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3 Testimplantate pro Tier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3 Kontrollimplantate pro Tier</a:t>
                      </a:r>
                    </a:p>
                    <a:p>
                      <a:pPr algn="l" defTabSz="457200"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15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Evaluierung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64 Implantate </a:t>
                      </a:r>
                      <a:r>
                        <a:rPr lang="de-CH" sz="1400" b="0" i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für Ausdrehmoment</a:t>
                      </a:r>
                      <a:endParaRPr lang="de-CH" sz="1400" b="0" i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32 Implantate für </a:t>
                      </a:r>
                      <a:r>
                        <a:rPr lang="de-CH" sz="1400" b="0" i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Histologien</a:t>
                      </a:r>
                      <a:endParaRPr lang="de-CH" sz="1400" b="0" i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Parameter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Ausdrehmoment (RTQ)</a:t>
                      </a: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Knochen-Implantat-Kontakt (BIC)</a:t>
                      </a: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Periimplantäre</a:t>
                      </a: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Knochendichte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Picture 4" descr="Mod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587" y="1574611"/>
            <a:ext cx="36576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160" y="3684829"/>
            <a:ext cx="1839651" cy="232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01591" y="4723404"/>
            <a:ext cx="4171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ZrO</a:t>
            </a:r>
            <a:r>
              <a:rPr lang="en-US" sz="1000" b="1" i="0" baseline="-2500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84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 dirty="0" smtClean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1 </a:t>
            </a:r>
            <a:r>
              <a:rPr lang="de-DE" sz="20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- ZrO</a:t>
            </a:r>
            <a:r>
              <a:rPr lang="de-DE" sz="2000" b="1" i="0" baseline="-2500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Zahnimplantate vs. Standard-</a:t>
            </a:r>
            <a:r>
              <a:rPr lang="de-DE" sz="2000" b="1" i="0" baseline="0" dirty="0" err="1">
                <a:solidFill>
                  <a:srgbClr val="217934"/>
                </a:solidFill>
                <a:latin typeface="Arial"/>
                <a:ea typeface="+mj-ea"/>
                <a:cs typeface="Arial"/>
              </a:rPr>
              <a:t>Ti</a:t>
            </a:r>
            <a:r>
              <a:rPr lang="de-DE" sz="20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-SLA-Implantate.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11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 M. et al. ‘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Osseointegration of zirconia and titanium dental implants: a histological 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and histomorphometrical study in the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maxilla of pigs</a:t>
            </a: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’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Clin. Oral Impl. Res. 20, 2009; 1247–1253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68102"/>
              </p:ext>
            </p:extLst>
          </p:nvPr>
        </p:nvGraphicFramePr>
        <p:xfrm>
          <a:off x="357188" y="1577750"/>
          <a:ext cx="8318980" cy="484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678">
                <a:tc gridSpan="2"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Histologische Beurteilung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CH" sz="1600" b="0" i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Mittelwerte und Standardabweichung</a:t>
                      </a:r>
                      <a:r>
                        <a:rPr lang="de-CH" sz="1600" b="0" i="0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CH" sz="1600" b="1" i="0" kern="120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Knochen-Implantat-Kontakt (BIC)</a:t>
                      </a:r>
                      <a:endParaRPr lang="de-CH" sz="1600" b="1" i="0" kern="120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56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2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Erster Gewindegang bis letzter Implantat-Gewindegang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200" b="0" i="0" baseline="0" dirty="0">
                          <a:latin typeface="Arial"/>
                          <a:ea typeface="+mn-ea"/>
                          <a:cs typeface="Arial"/>
                        </a:rPr>
                        <a:t>Erster BIC bis letzter Implantat-Gewindegang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762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2">
                <a:tc gridSpan="2"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Es konnte 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zu keinem Zeitpunkt ein statistisch signifikanter Unterschied 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zwischen den Materialien beobachtet werden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952509"/>
              </p:ext>
            </p:extLst>
          </p:nvPr>
        </p:nvGraphicFramePr>
        <p:xfrm>
          <a:off x="360000" y="2736000"/>
          <a:ext cx="4021231" cy="295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035963"/>
              </p:ext>
            </p:extLst>
          </p:nvPr>
        </p:nvGraphicFramePr>
        <p:xfrm>
          <a:off x="4500000" y="2736000"/>
          <a:ext cx="4021231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50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1 -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Zahnimplantate vs. Standard-Ti-SLA-Implantate.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12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</a:t>
            </a:r>
            <a:r>
              <a:rPr lang="en-GB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 M. et al. ‘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Osseointegration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of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zirconia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and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titanium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 dental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implants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: a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histological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and </a:t>
            </a:r>
            <a:r>
              <a:rPr lang="en-US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histomorphometrical</a:t>
            </a:r>
            <a:r>
              <a:rPr lang="en-US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 study in the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maxilla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of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pigs</a:t>
            </a:r>
            <a:r>
              <a:rPr lang="en-GB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’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Clin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. Oral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Impl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. Res. 20, 2009; 1247–1253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12440"/>
              </p:ext>
            </p:extLst>
          </p:nvPr>
        </p:nvGraphicFramePr>
        <p:xfrm>
          <a:off x="357188" y="1577750"/>
          <a:ext cx="8318980" cy="4840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678">
                <a:tc gridSpan="2"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Histologische Beurteilung 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CH" sz="16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Mittelwerte und Standardabweichung </a:t>
                      </a:r>
                      <a:r>
                        <a:rPr lang="de-CH" sz="1600" b="1" i="0" kern="120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periimplantäre</a:t>
                      </a:r>
                      <a:r>
                        <a:rPr lang="de-CH" sz="1600" b="1" i="0" kern="120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Knochendichte</a:t>
                      </a:r>
                      <a:endParaRPr lang="de-CH" sz="1600" b="1" i="0" kern="120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56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2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Erster Gewindegang bis letzter Implantat-Gewindegang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200" b="0" i="0" baseline="0" dirty="0">
                          <a:latin typeface="Arial"/>
                          <a:ea typeface="+mn-ea"/>
                          <a:cs typeface="Arial"/>
                        </a:rPr>
                        <a:t>Erster BIC bis letzter Implantat-Gewindegang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762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2">
                <a:tc gridSpan="2"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Es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konnte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zu keinem Zeitpunkt ein statistisch signifikanter Unterschied 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zwischen den Materialien beobachtet werden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40822"/>
              </p:ext>
            </p:extLst>
          </p:nvPr>
        </p:nvGraphicFramePr>
        <p:xfrm>
          <a:off x="360000" y="2736000"/>
          <a:ext cx="4021231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936793"/>
              </p:ext>
            </p:extLst>
          </p:nvPr>
        </p:nvGraphicFramePr>
        <p:xfrm>
          <a:off x="4500000" y="2736000"/>
          <a:ext cx="4021231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79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1 -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Zahnimplantate vs. Standard-Ti-SLA-Implantate.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13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 M. et al. ‘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A Comparison Study of the Osseointegration of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Zirconia and Titanium Dental Implants. A 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Biomechanical Evaluation in the Maxilla of Pigs ‘</a:t>
            </a:r>
            <a:r>
              <a:rPr lang="fr-FR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Clin Implant Dent Relat Res. 2010 Dec;12(4):297-305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010033"/>
              </p:ext>
            </p:extLst>
          </p:nvPr>
        </p:nvGraphicFramePr>
        <p:xfrm>
          <a:off x="357188" y="1577750"/>
          <a:ext cx="8318980" cy="469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678">
                <a:tc gridSpan="2"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Ausdrehmomentwerte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CH" sz="16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Mittelwerte und Standardabweichung </a:t>
                      </a:r>
                      <a:r>
                        <a:rPr lang="de-CH" sz="1600" b="1" i="0" kern="120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Ausdrehmoment</a:t>
                      </a:r>
                      <a:endParaRPr lang="de-CH" sz="1600" b="1" i="0" kern="120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56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762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Es konnte </a:t>
                      </a:r>
                      <a:r>
                        <a:rPr lang="de-DE" sz="1600" b="1" i="0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zu keinem Zeitpunkt ein statistisch signifikanter Unterschied </a:t>
                      </a:r>
                      <a:r>
                        <a:rPr lang="de-DE" sz="1600" b="0" i="0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zwischen den Materialien beobachtet werden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1600" noProof="0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dirty="0" smtClean="0">
                          <a:latin typeface="Arial"/>
                          <a:ea typeface="+mn-ea"/>
                          <a:cs typeface="Arial"/>
                        </a:rPr>
                        <a:t>Beide Gruppen waren innerhalb von 8 Wochen </a:t>
                      </a:r>
                      <a:r>
                        <a:rPr lang="de-DE" sz="1600" b="0" i="0" dirty="0" err="1" smtClean="0">
                          <a:latin typeface="Arial"/>
                          <a:ea typeface="+mn-ea"/>
                          <a:cs typeface="Arial"/>
                        </a:rPr>
                        <a:t>osseointegriert</a:t>
                      </a:r>
                      <a:endParaRPr lang="de-DE" sz="1600" b="0" i="0" dirty="0" smtClean="0"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 defTabSz="457200">
                        <a:buNone/>
                      </a:pPr>
                      <a:endParaRPr lang="de-DE" sz="16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2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098110"/>
              </p:ext>
            </p:extLst>
          </p:nvPr>
        </p:nvGraphicFramePr>
        <p:xfrm>
          <a:off x="360000" y="2736000"/>
          <a:ext cx="4016749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41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1 -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Zahnimplantate vs. Standard-Ti-SLA-Implantate.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14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 M. et al ‘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Osseointegration of zirconia and titanium dental implants: a histological 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and histomorphometrical study in the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maxilla of pigs</a:t>
            </a: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’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Clin. Oral Impl. Res. 20, 2009; 1247–1253</a:t>
            </a:r>
          </a:p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 M. et al. ‘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A Comparison Study of the Osseointegration of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Zirconia and Titanium Dental Implants. A 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Biomechanical Evaluation in the Maxilla of Pigs ‘</a:t>
            </a:r>
            <a:r>
              <a:rPr lang="fr-FR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Clin Implant Dent Relat Res. 2010 Dec;12(4):297-305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40669"/>
              </p:ext>
            </p:extLst>
          </p:nvPr>
        </p:nvGraphicFramePr>
        <p:xfrm>
          <a:off x="357188" y="1577750"/>
          <a:ext cx="8318980" cy="364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67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Schlussfolgerungen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Die Resultate zeigen, dass die </a:t>
                      </a:r>
                      <a:r>
                        <a:rPr lang="de-DE" sz="1600" b="0" i="0" noProof="0" dirty="0" err="1" smtClean="0">
                          <a:solidFill>
                            <a:srgbClr val="58585A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Zirkonoxidimplantate</a:t>
                      </a:r>
                      <a:r>
                        <a:rPr lang="de-DE" b="0" i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600" b="0" i="0" kern="1200" noProof="0" dirty="0" smtClean="0">
                          <a:solidFill>
                            <a:srgbClr val="58585A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mindestens</a:t>
                      </a:r>
                      <a:r>
                        <a:rPr lang="de-DE" b="0" i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b="1" i="0" baseline="0" noProof="0" dirty="0" smtClean="0">
                          <a:latin typeface="Arial" pitchFamily="34" charset="0"/>
                          <a:cs typeface="Arial" pitchFamily="34" charset="0"/>
                        </a:rPr>
                        <a:t>die gleiche Fähigkeit zur </a:t>
                      </a:r>
                      <a:r>
                        <a:rPr lang="de-DE" b="1" i="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Osseointegration</a:t>
                      </a:r>
                      <a:r>
                        <a:rPr lang="de-DE" b="0" i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wie die Titanimplantate haben.</a:t>
                      </a:r>
                    </a:p>
                    <a:p>
                      <a:pPr algn="l" defTabSz="457200"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Zu 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keinem Zeitpunkt gab es einen statistisch signifikanten Unterschied 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zur </a:t>
                      </a:r>
                      <a:r>
                        <a:rPr lang="de-CH" sz="1600" b="0" i="0" baseline="0" dirty="0" smtClean="0">
                          <a:solidFill>
                            <a:srgbClr val="58585A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Kontrollgruppe.</a:t>
                      </a:r>
                      <a:endParaRPr lang="de-CH" sz="1600" b="0" i="0" baseline="0" dirty="0">
                        <a:solidFill>
                          <a:srgbClr val="58585A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 defTabSz="457200">
                        <a:buNone/>
                      </a:pP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Implantate aus beiden Gruppen zeigten histologisch eine sehr gute knöcherne </a:t>
                      </a:r>
                      <a:r>
                        <a:rPr lang="de-CH" sz="1600" b="0" i="0" baseline="0" dirty="0" smtClean="0">
                          <a:solidFill>
                            <a:srgbClr val="58585A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Integration.</a:t>
                      </a:r>
                      <a:endParaRPr lang="de-CH" sz="1600" b="0" i="0" baseline="0" dirty="0">
                        <a:solidFill>
                          <a:srgbClr val="58585A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475" y="4729938"/>
            <a:ext cx="720000" cy="1237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336" y="4731777"/>
            <a:ext cx="713328" cy="12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2 -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Zahnimplantate vs. Standard-Ti-SLA-Implantate.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15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 M. et al. ‘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In vivo performance of zirconia and titanium 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implants: a histomorphometric study in mini pig maxillae.’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Clin. Oral Impl. Res. 23, 2012;281–286</a:t>
            </a:r>
          </a:p>
          <a:p>
            <a:pPr marL="0" indent="0" algn="l" defTabSz="457200">
              <a:spcBef>
                <a:spcPts val="0"/>
              </a:spcBef>
              <a:buNone/>
            </a:pP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Bormann KH et al. ‘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Biomechanical evaluation of a microstructured zirconia implant by a removal torque comparison with a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standard Ti-SLA implant.’ Clin. Oral Impl. Res. 23, 2012, 1210–1216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13580"/>
              </p:ext>
            </p:extLst>
          </p:nvPr>
        </p:nvGraphicFramePr>
        <p:xfrm>
          <a:off x="357188" y="1577750"/>
          <a:ext cx="8520999" cy="450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67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Umfang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400" b="1" i="0" u="none" strike="noStrike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Vergleich der </a:t>
                      </a:r>
                      <a:r>
                        <a:rPr lang="de-DE" sz="1400" b="1" i="0" u="none" strike="noStrike" baseline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Osseointegrationsparameter</a:t>
                      </a:r>
                      <a:r>
                        <a:rPr lang="de-DE" sz="1400" b="1" i="0" u="none" strike="noStrike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der neuartigen mikrostrukturierten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DE" sz="1400" b="1" i="0" u="none" strike="noStrike" baseline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Zirkonoxidimplantate</a:t>
                      </a:r>
                      <a:r>
                        <a:rPr lang="de-DE" sz="1400" b="1" i="0" u="none" strike="noStrike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mit identischen Titan-SLA®-Implantaten</a:t>
                      </a:r>
                      <a:endParaRPr lang="de-DE" sz="1400" b="1" i="0" u="none" strike="noStrike" baseline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805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Test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Straumann PURE </a:t>
                      </a:r>
                      <a:r>
                        <a:rPr lang="de-DE" sz="14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Ceramic</a:t>
                      </a: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Implantat 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ZLA-ähnliche Oberfläche </a:t>
                      </a:r>
                      <a:r>
                        <a:rPr lang="de-DE" sz="12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(gleiches </a:t>
                      </a:r>
                      <a:r>
                        <a:rPr lang="de-DE" sz="12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Ätzverfahren</a:t>
                      </a:r>
                      <a:r>
                        <a:rPr lang="de-DE" sz="12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Tapered</a:t>
                      </a: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14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Effect</a:t>
                      </a:r>
                      <a:r>
                        <a:rPr lang="de-DE" sz="14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Gewindegänge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Ø 4,1 mm</a:t>
                      </a:r>
                    </a:p>
                    <a:p>
                      <a:pPr algn="l" defTabSz="457200">
                        <a:buNone/>
                      </a:pPr>
                      <a:endParaRPr lang="de-DE" sz="1400" noProof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0319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Kontrolle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Straumann Titan Grad 4 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SLA®-Oberfläche 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DE" sz="14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Tapered</a:t>
                      </a: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14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Effect</a:t>
                      </a: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Gewindegänge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DE" sz="14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Ø 4,1 mm</a:t>
                      </a:r>
                      <a:endParaRPr lang="de-DE" sz="1400" b="0" i="0" baseline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197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Prüfärzte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4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Dr. H. </a:t>
                      </a:r>
                      <a:r>
                        <a:rPr lang="de-DE" sz="14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Kniha</a:t>
                      </a: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&amp; Dr. M. </a:t>
                      </a:r>
                      <a:r>
                        <a:rPr lang="de-DE" sz="14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Gahlert</a:t>
                      </a:r>
                      <a:endParaRPr lang="de-DE" sz="1400" b="0" i="0" noProof="0" dirty="0" smtClean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indent="0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Dr. S. </a:t>
                      </a:r>
                      <a:r>
                        <a:rPr lang="de-DE" sz="14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Röhling</a:t>
                      </a: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&amp; Ing.</a:t>
                      </a:r>
                      <a:r>
                        <a:rPr lang="de-DE" sz="14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S. Eichhorn</a:t>
                      </a:r>
                    </a:p>
                    <a:p>
                      <a:pPr marL="0" indent="0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Prof. S. Milz &amp; Ing. C. Sprecher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DE" sz="1400" b="0" i="0" u="none" strike="noStrike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Prof. N.C. </a:t>
                      </a:r>
                      <a:r>
                        <a:rPr lang="de-DE" sz="1400" b="0" i="0" u="none" strike="noStrike" baseline="0" noProof="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Gellrich</a:t>
                      </a:r>
                      <a:r>
                        <a:rPr lang="de-DE" sz="1400" b="0" i="0" u="none" strike="noStrike" baseline="0" noProof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&amp; Dr. K.H. Bormann</a:t>
                      </a:r>
                      <a:endParaRPr lang="de-DE" sz="1400" b="0" i="0" u="none" strike="noStrike" baseline="0" noProof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(Privatpraxis in München)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(TU München)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(AO-Stiftung in Davos)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(Medizinische Hochschule Hannover)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21402" y="2628980"/>
            <a:ext cx="2313663" cy="19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2 -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Zahnimplantate vs. Standard-Ti-SLA-Implantate.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16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 M. et al. ‘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In vivo performance of zirconia and titanium 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implants: a histomorphometric study in mini pig maxillae.’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Clin. Oral Impl. Res. 23, 2012;281–286</a:t>
            </a:r>
          </a:p>
          <a:p>
            <a:pPr marL="0" indent="0" algn="l" defTabSz="457200">
              <a:spcBef>
                <a:spcPts val="0"/>
              </a:spcBef>
              <a:buNone/>
            </a:pP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Bormann KH et al. ‘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Biomechanical evaluation of a microstructured zirconia implant by a removal torque comparison with a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standard Ti-SLA implant.’ Clin. Oral Impl. Res. 23, 2012, 1210–1216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2473"/>
              </p:ext>
            </p:extLst>
          </p:nvPr>
        </p:nvGraphicFramePr>
        <p:xfrm>
          <a:off x="357188" y="1577750"/>
          <a:ext cx="8520999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2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599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Aufbau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l" defTabSz="457200"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17 ausgewachsene Zwergschweine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6, 6, 5 Tiere nach</a:t>
                      </a:r>
                    </a:p>
                    <a:p>
                      <a:pPr marL="0" indent="0" algn="l" defTabSz="457200"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4, 8, 12 Wochen </a:t>
                      </a:r>
                    </a:p>
                    <a:p>
                      <a:pPr marL="0" indent="0" algn="l" defTabSz="457200"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11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Proben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4 Testimplantate pro Tier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4 Kontrollimplantate pro Tier</a:t>
                      </a:r>
                    </a:p>
                    <a:p>
                      <a:pPr algn="l" defTabSz="457200"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15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Evaluierung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102 Implantate für Ausdrehmoment</a:t>
                      </a: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34 Implantate für </a:t>
                      </a:r>
                      <a:r>
                        <a:rPr lang="de-CH" sz="1400" b="0" i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Histologien</a:t>
                      </a:r>
                      <a:endParaRPr lang="de-CH" sz="1400" b="0" i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Parameter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Ausdrehmoment (RTQ)</a:t>
                      </a: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Knochen-Implantat-Kontakt (BIC)</a:t>
                      </a: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Periimplantäre</a:t>
                      </a: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Knochendichte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893040" y="4723404"/>
            <a:ext cx="4171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ZrO</a:t>
            </a:r>
            <a:r>
              <a:rPr lang="en-US" sz="1000" b="1" i="0" baseline="-2500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949" y="4624313"/>
            <a:ext cx="1640021" cy="1184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893" y="1288247"/>
            <a:ext cx="1609395" cy="119940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E3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E6E6E"/>
                  </a:outerShdw>
                </a:effectLst>
              </a14:hiddenEffects>
            </a:ext>
          </a:extLst>
        </p:spPr>
      </p:pic>
      <p:grpSp>
        <p:nvGrpSpPr>
          <p:cNvPr id="76" name="Group 75"/>
          <p:cNvGrpSpPr/>
          <p:nvPr/>
        </p:nvGrpSpPr>
        <p:grpSpPr>
          <a:xfrm rot="16200000">
            <a:off x="6365133" y="2604751"/>
            <a:ext cx="1462333" cy="1779847"/>
            <a:chOff x="6296893" y="2618399"/>
            <a:chExt cx="1462333" cy="177984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38136" y="2777156"/>
              <a:ext cx="1779847" cy="146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Connector 14"/>
            <p:cNvCxnSpPr/>
            <p:nvPr/>
          </p:nvCxnSpPr>
          <p:spPr>
            <a:xfrm flipH="1">
              <a:off x="7244328" y="2618399"/>
              <a:ext cx="6439" cy="174660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Snip Same Side Corner Rectangle 45"/>
            <p:cNvSpPr/>
            <p:nvPr/>
          </p:nvSpPr>
          <p:spPr>
            <a:xfrm rot="5400000">
              <a:off x="6191711" y="3281773"/>
              <a:ext cx="642935" cy="413523"/>
            </a:xfrm>
            <a:prstGeom prst="snip2SameRect">
              <a:avLst>
                <a:gd name="adj1" fmla="val 39948"/>
                <a:gd name="adj2" fmla="val 0"/>
              </a:avLst>
            </a:prstGeom>
            <a:noFill/>
            <a:ln w="158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764912" y="3330163"/>
              <a:ext cx="0" cy="316804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412430" y="2995723"/>
              <a:ext cx="352482" cy="33865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412430" y="2618399"/>
              <a:ext cx="838338" cy="377324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6412430" y="3644310"/>
              <a:ext cx="352482" cy="3384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6405991" y="3987002"/>
              <a:ext cx="838337" cy="378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>
            <a:stCxn id="46" idx="1"/>
            <a:endCxn id="13" idx="0"/>
          </p:cNvCxnSpPr>
          <p:nvPr/>
        </p:nvCxnSpPr>
        <p:spPr>
          <a:xfrm flipH="1">
            <a:off x="7075960" y="4216317"/>
            <a:ext cx="552" cy="407996"/>
          </a:xfrm>
          <a:prstGeom prst="straightConnector1">
            <a:avLst/>
          </a:prstGeom>
          <a:ln w="19050">
            <a:solidFill>
              <a:srgbClr val="FF66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14" idx="2"/>
          </p:cNvCxnSpPr>
          <p:nvPr/>
        </p:nvCxnSpPr>
        <p:spPr>
          <a:xfrm flipV="1">
            <a:off x="7101591" y="2487655"/>
            <a:ext cx="0" cy="7875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060604" y="2844003"/>
            <a:ext cx="703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de-CH" sz="1200" b="0" i="0">
                <a:solidFill>
                  <a:srgbClr val="58585A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RTQ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60604" y="4281815"/>
            <a:ext cx="121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de-CH" sz="1200" b="0" i="0">
                <a:solidFill>
                  <a:srgbClr val="58585A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Histologien</a:t>
            </a:r>
          </a:p>
        </p:txBody>
      </p:sp>
    </p:spTree>
    <p:extLst>
      <p:ext uri="{BB962C8B-B14F-4D97-AF65-F5344CB8AC3E}">
        <p14:creationId xmlns:p14="http://schemas.microsoft.com/office/powerpoint/2010/main" val="16225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2 -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Zahnimplantate vs. Standard-Ti-SLA-Implantate.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17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 dirty="0" err="1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</a:t>
            </a:r>
            <a:r>
              <a:rPr lang="en-GB" sz="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 M. et al. ‘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In vivo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Cambria"/>
              </a:rPr>
              <a:t>performance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Cambria"/>
              </a:rPr>
              <a:t>of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Cambria"/>
              </a:rPr>
              <a:t>zirconia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Cambria"/>
              </a:rPr>
              <a:t>and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Cambria"/>
              </a:rPr>
              <a:t>titanium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 </a:t>
            </a:r>
            <a:r>
              <a:rPr lang="en-US" sz="800" b="0" i="0" baseline="0" dirty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implants: a </a:t>
            </a:r>
            <a:r>
              <a:rPr lang="en-US" sz="800" b="0" i="0" baseline="0" dirty="0" err="1">
                <a:solidFill>
                  <a:srgbClr val="58585A"/>
                </a:solidFill>
                <a:latin typeface="Arial"/>
                <a:ea typeface="+mn-ea"/>
                <a:cs typeface="Cambria"/>
              </a:rPr>
              <a:t>histomorphometric</a:t>
            </a:r>
            <a:r>
              <a:rPr lang="en-US" sz="800" b="0" i="0" baseline="0" dirty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 study in mini pig maxillae.’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Cambria"/>
              </a:rPr>
              <a:t>Clin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. Oral </a:t>
            </a:r>
            <a:r>
              <a:rPr lang="de-CH" sz="800" b="0" i="0" baseline="0" dirty="0" err="1">
                <a:solidFill>
                  <a:srgbClr val="58585A"/>
                </a:solidFill>
                <a:latin typeface="Arial"/>
                <a:ea typeface="+mn-ea"/>
                <a:cs typeface="Cambria"/>
              </a:rPr>
              <a:t>Impl</a:t>
            </a:r>
            <a:r>
              <a:rPr lang="de-CH" sz="800" b="0" i="0" baseline="0" dirty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. Res. 23, 2012;281–286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068341"/>
              </p:ext>
            </p:extLst>
          </p:nvPr>
        </p:nvGraphicFramePr>
        <p:xfrm>
          <a:off x="357188" y="1577750"/>
          <a:ext cx="8318980" cy="488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678">
                <a:tc gridSpan="2"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Histologische Beurteilung 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CH" sz="16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Grafik zeigt Mittelwerte und </a:t>
                      </a:r>
                      <a:r>
                        <a:rPr lang="de-CH" sz="1600" b="0" i="0" kern="120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Standardabweichung </a:t>
                      </a:r>
                      <a:r>
                        <a:rPr lang="de-CH" sz="1600" b="0" i="0" kern="120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von BIC und </a:t>
                      </a:r>
                      <a:r>
                        <a:rPr lang="de-CH" sz="1600" b="0" i="0" kern="120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periimplantärer</a:t>
                      </a:r>
                      <a:r>
                        <a:rPr lang="de-CH" sz="1600" b="0" i="0" kern="120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Knochendichte</a:t>
                      </a:r>
                      <a:endParaRPr lang="de-CH" sz="1600" b="0" i="0" kern="120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56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BIC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0" i="0" baseline="0" dirty="0" err="1">
                          <a:latin typeface="Arial"/>
                          <a:ea typeface="+mn-ea"/>
                          <a:cs typeface="Arial"/>
                        </a:rPr>
                        <a:t>Periimplantäre</a:t>
                      </a:r>
                      <a:r>
                        <a:rPr lang="de-CH" sz="1600" b="0" i="0" baseline="0" dirty="0">
                          <a:latin typeface="Arial"/>
                          <a:ea typeface="+mn-ea"/>
                          <a:cs typeface="Arial"/>
                        </a:rPr>
                        <a:t> Knochendichte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762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2">
                <a:tc gridSpan="2"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Es konnte zu keinem Zeitpunkt zwischen 4 und 12 Wochen ein statistisch signifikanter Unterschied 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zwischen den Materialien beobachtet werden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55971"/>
              </p:ext>
            </p:extLst>
          </p:nvPr>
        </p:nvGraphicFramePr>
        <p:xfrm>
          <a:off x="4616576" y="2778227"/>
          <a:ext cx="40595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69570"/>
              </p:ext>
            </p:extLst>
          </p:nvPr>
        </p:nvGraphicFramePr>
        <p:xfrm>
          <a:off x="357188" y="2778227"/>
          <a:ext cx="40595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27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2 -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Zahnimplantate vs. Standard-Ti-SLA-Implantate.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18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endParaRPr lang="en-US" sz="800" dirty="0" smtClean="0"/>
          </a:p>
          <a:p>
            <a:pPr marL="0" indent="0" algn="l" defTabSz="457200">
              <a:spcBef>
                <a:spcPts val="0"/>
              </a:spcBef>
              <a:buNone/>
            </a:pP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Bormann KH et al. ‘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Biomechanical evaluation of a microstructured zirconia implant by a removal torque comparison with a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standard Ti-SLA implant.’ Clin. Oral Impl. Res. 23, 2012, 1210–1216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686888"/>
              </p:ext>
            </p:extLst>
          </p:nvPr>
        </p:nvGraphicFramePr>
        <p:xfrm>
          <a:off x="357188" y="1577750"/>
          <a:ext cx="8318980" cy="469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678">
                <a:tc gridSpan="2"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Ausdrehmomentwerte (RTQ)</a:t>
                      </a:r>
                      <a:endParaRPr lang="de-CH" sz="1600" b="1" i="0" kern="120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l" defTabSz="457200">
                        <a:buNone/>
                      </a:pPr>
                      <a:r>
                        <a:rPr lang="de-CH" sz="1600" b="0" i="0" kern="120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Mittelwerte und </a:t>
                      </a:r>
                      <a:r>
                        <a:rPr lang="de-CH" sz="1600" b="0" i="0" kern="120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Standardabweichung </a:t>
                      </a:r>
                      <a:r>
                        <a:rPr lang="de-CH" sz="1600" b="1" i="0" kern="120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Ausdrehmoment</a:t>
                      </a:r>
                      <a:endParaRPr lang="de-CH" sz="1600" b="1" i="0" kern="120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56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762"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Es konnte zu 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keinem </a:t>
                      </a:r>
                      <a:r>
                        <a:rPr lang="de-CH" sz="1600" b="1" i="0" kern="120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Zeitpunkt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zwischen 4 und 12 Wochen 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ein statistisch signifikanter Unterschied 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zwischen den Materialien beobachtet werden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l" defTabSz="457200">
                        <a:buNone/>
                      </a:pP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0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2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403562"/>
              </p:ext>
            </p:extLst>
          </p:nvPr>
        </p:nvGraphicFramePr>
        <p:xfrm>
          <a:off x="357188" y="2656704"/>
          <a:ext cx="40283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01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2 -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Zahnimplantate vs. Standard-Ti-SLA-Implantate.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19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 M. et al. ‘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In vivo performance of zirconia and titanium 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implants: a histomorphometric study in mini pig maxillae.’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Clin. Oral Impl. Res. 23, 2012;281–286</a:t>
            </a:r>
          </a:p>
          <a:p>
            <a:pPr marL="0" indent="0" algn="l" defTabSz="457200">
              <a:spcBef>
                <a:spcPts val="0"/>
              </a:spcBef>
              <a:buNone/>
            </a:pP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Bormann KH et al. ‘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Biomechanical evaluation of a microstructured zirconia implant by a removal torque comparison with a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standard Ti-SLA implant.’ Clin. Oral Impl. Res. 23, 2012, 1210–1216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24275"/>
              </p:ext>
            </p:extLst>
          </p:nvPr>
        </p:nvGraphicFramePr>
        <p:xfrm>
          <a:off x="357188" y="1577750"/>
          <a:ext cx="8318980" cy="424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67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Schlussfolgerungen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Der </a:t>
                      </a: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Nicht-Unterlegenheitstest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bestätigte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, dass die </a:t>
                      </a:r>
                      <a:r>
                        <a:rPr lang="de-CH" sz="1600" b="0" i="0" baseline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Zirkonoxidimplantate</a:t>
                      </a:r>
                      <a:r>
                        <a:rPr lang="de-CH" sz="1600" b="0" i="0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den Titan-SLA-Implantaten nicht unterlegen </a:t>
                      </a:r>
                      <a:r>
                        <a:rPr lang="de-CH" sz="1600" b="0" i="0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waren.</a:t>
                      </a:r>
                      <a:endParaRPr lang="de-CH" sz="1600" b="0" i="0" baseline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l" defTabSz="457200"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Die 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RTQ- und histologischen 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Werte für die </a:t>
                      </a:r>
                      <a:r>
                        <a:rPr lang="de-CH" sz="1600" b="0" i="0" baseline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Zirkonoxidimplantate</a:t>
                      </a:r>
                      <a:r>
                        <a:rPr lang="de-CH" sz="1600" b="0" i="0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in dieser Studie sind 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höher als die in der Studie von </a:t>
                      </a:r>
                      <a:r>
                        <a:rPr lang="de-CH" sz="1600" b="1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Gahlert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et al. 2009 </a:t>
                      </a:r>
                      <a:r>
                        <a:rPr lang="de-CH" sz="1600" b="1" i="0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berichteten </a:t>
                      </a:r>
                      <a:r>
                        <a:rPr lang="de-CH" sz="1100" b="0" i="0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en-GB" sz="1100" b="0" i="0" dirty="0" err="1">
                          <a:latin typeface="Arial"/>
                          <a:ea typeface="+mn-ea"/>
                          <a:cs typeface="Arial"/>
                        </a:rPr>
                        <a:t>Gahlert</a:t>
                      </a:r>
                      <a:r>
                        <a:rPr lang="en-GB" sz="1100" b="0" i="0" dirty="0">
                          <a:latin typeface="Arial"/>
                          <a:ea typeface="+mn-ea"/>
                          <a:cs typeface="Arial"/>
                        </a:rPr>
                        <a:t> M. et al. (2010) </a:t>
                      </a:r>
                      <a:r>
                        <a:rPr lang="fr-FR" sz="1100" b="0" i="0" dirty="0">
                          <a:latin typeface="Arial"/>
                          <a:ea typeface="+mn-ea"/>
                          <a:cs typeface="Arial"/>
                        </a:rPr>
                        <a:t>Clin Implant Dent </a:t>
                      </a:r>
                      <a:r>
                        <a:rPr lang="fr-FR" sz="1100" b="0" i="0" dirty="0" err="1">
                          <a:latin typeface="Arial"/>
                          <a:ea typeface="+mn-ea"/>
                          <a:cs typeface="Arial"/>
                        </a:rPr>
                        <a:t>Relat</a:t>
                      </a:r>
                      <a:r>
                        <a:rPr lang="fr-FR" sz="1100" b="0" i="0" dirty="0"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b="0" i="0" dirty="0" err="1">
                          <a:latin typeface="Arial"/>
                          <a:ea typeface="+mn-ea"/>
                          <a:cs typeface="Arial"/>
                        </a:rPr>
                        <a:t>Res</a:t>
                      </a:r>
                      <a:r>
                        <a:rPr lang="fr-FR" sz="1100" b="0" i="0" dirty="0">
                          <a:latin typeface="Arial"/>
                          <a:ea typeface="+mn-ea"/>
                          <a:cs typeface="Arial"/>
                        </a:rPr>
                        <a:t>. Dec;12(4):297-305</a:t>
                      </a:r>
                      <a:r>
                        <a:rPr lang="en-US" sz="1100" b="0" i="0" dirty="0" smtClean="0">
                          <a:latin typeface="Arial"/>
                          <a:ea typeface="+mn-ea"/>
                          <a:cs typeface="Arial"/>
                        </a:rPr>
                        <a:t>).</a:t>
                      </a:r>
                      <a:endParaRPr lang="en-US" sz="1100" b="0" i="0" dirty="0">
                        <a:latin typeface="Arial"/>
                        <a:ea typeface="+mn-ea"/>
                        <a:cs typeface="Arial"/>
                      </a:endParaRPr>
                    </a:p>
                    <a:p>
                      <a:pPr algn="l" defTabSz="457200">
                        <a:buNone/>
                      </a:pP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In dieser Studie zeigten die meisten Implantate aus beiden Gruppen eine 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hervorragende knöcherne Integration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, und dies wird durch den hohen Wert der </a:t>
                      </a:r>
                      <a:r>
                        <a:rPr lang="de-CH" sz="1600" b="0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periimplantären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Knochendichte </a:t>
                      </a:r>
                      <a:r>
                        <a:rPr lang="de-CH" sz="1600" b="0" i="0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widergespiegelt.</a:t>
                      </a:r>
                      <a:endParaRPr lang="de-CH" sz="1600" b="0" i="0" baseline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endParaRPr lang="de-CH" sz="11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360000" y="6438899"/>
            <a:ext cx="463550" cy="268725"/>
          </a:xfrm>
          <a:prstGeom prst="rect">
            <a:avLst/>
          </a:prstGeom>
        </p:spPr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2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el 2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CH" sz="24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Das Implantat</a:t>
            </a:r>
            <a:r>
              <a:rPr lang="en-US" sz="24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/>
            </a:r>
            <a:br>
              <a:rPr lang="en-US" sz="24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en-US" sz="20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Material – </a:t>
            </a:r>
            <a:r>
              <a:rPr lang="de-CH" sz="20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Eigenschaften angepasst an klinische Anforderungen.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idx="13"/>
          </p:nvPr>
        </p:nvSpPr>
        <p:spPr>
          <a:xfrm>
            <a:off x="338669" y="1617321"/>
            <a:ext cx="6081605" cy="4608000"/>
          </a:xfrm>
        </p:spPr>
        <p:txBody>
          <a:bodyPr/>
          <a:lstStyle/>
          <a:p>
            <a:pPr marL="0" indent="0" algn="l" defTabSz="457200">
              <a:spcBef>
                <a:spcPts val="432"/>
              </a:spcBef>
              <a:buNone/>
            </a:pP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Implantate bestehen aus hochleistungsfähigem </a:t>
            </a:r>
            <a:r>
              <a:rPr lang="de-DE" sz="1800" b="0" i="0" baseline="0" dirty="0" err="1" smtClean="0">
                <a:solidFill>
                  <a:srgbClr val="58585A"/>
                </a:solidFill>
                <a:latin typeface="Arial"/>
                <a:cs typeface="Arial"/>
              </a:rPr>
              <a:t>Zirkonoxid</a:t>
            </a: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 (Y-TZP)</a:t>
            </a:r>
          </a:p>
          <a:p>
            <a:pPr marL="265176" indent="-265176" algn="l" defTabSz="457200">
              <a:spcBef>
                <a:spcPts val="0"/>
              </a:spcBef>
              <a:spcAft>
                <a:spcPts val="0"/>
              </a:spcAft>
              <a:buClr>
                <a:srgbClr val="367C4F"/>
              </a:buClr>
              <a:buFont typeface="Wingdings"/>
              <a:buChar char="è"/>
            </a:pP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Y-TZP steht für Yttrium-stabilisiertes </a:t>
            </a:r>
            <a:r>
              <a:rPr lang="de-DE" sz="1800" b="0" i="0" baseline="0" dirty="0" err="1" smtClean="0">
                <a:solidFill>
                  <a:srgbClr val="58585A"/>
                </a:solidFill>
                <a:latin typeface="Arial"/>
                <a:cs typeface="Arial"/>
              </a:rPr>
              <a:t>Zirkonoxid</a:t>
            </a:r>
            <a:endParaRPr lang="de-DE" sz="1800" b="0" i="0" baseline="0" dirty="0" smtClean="0">
              <a:solidFill>
                <a:srgbClr val="58585A"/>
              </a:solidFill>
              <a:latin typeface="Arial"/>
              <a:cs typeface="Arial"/>
            </a:endParaRPr>
          </a:p>
          <a:p>
            <a:pPr marL="265176" indent="-265176" algn="l" defTabSz="457200">
              <a:spcBef>
                <a:spcPts val="0"/>
              </a:spcBef>
              <a:spcAft>
                <a:spcPts val="0"/>
              </a:spcAft>
              <a:buClr>
                <a:srgbClr val="367C4F"/>
              </a:buClr>
              <a:buFont typeface="Wingdings"/>
              <a:buChar char="è"/>
            </a:pP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Y-TZP-Keramik ist hochmoderne Keramik</a:t>
            </a:r>
          </a:p>
          <a:p>
            <a:pPr marL="265176" indent="-265176" algn="l" defTabSz="457200">
              <a:spcBef>
                <a:spcPts val="0"/>
              </a:spcBef>
              <a:spcAft>
                <a:spcPts val="0"/>
              </a:spcAft>
              <a:buClr>
                <a:srgbClr val="367C4F"/>
              </a:buClr>
              <a:buFont typeface="Wingdings"/>
              <a:buChar char="è"/>
            </a:pP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Material hat hohe mechanische Festigkeit und ist metallfrei</a:t>
            </a:r>
          </a:p>
          <a:p>
            <a:pPr marL="265176" indent="-265176" algn="l" defTabSz="457200">
              <a:spcBef>
                <a:spcPts val="0"/>
              </a:spcBef>
              <a:spcAft>
                <a:spcPts val="0"/>
              </a:spcAft>
              <a:buClr>
                <a:srgbClr val="367C4F"/>
              </a:buClr>
              <a:buFont typeface="Wingdings"/>
              <a:buChar char="è"/>
            </a:pP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Dieses Material wird seit langem umfangreich und mit erfolgreichen Ergebnissen in der Orthopädie verwendet</a:t>
            </a:r>
          </a:p>
          <a:p>
            <a:pPr marL="182880" indent="-182880" algn="l" defTabSz="457200">
              <a:spcBef>
                <a:spcPts val="0"/>
              </a:spcBef>
              <a:spcAft>
                <a:spcPts val="0"/>
              </a:spcAft>
              <a:buClr>
                <a:srgbClr val="367C4F"/>
              </a:buClr>
              <a:buFont typeface="Wingdings"/>
              <a:buChar char="è"/>
            </a:pPr>
            <a:endParaRPr lang="de-DE" dirty="0" smtClean="0">
              <a:latin typeface="Arial"/>
              <a:cs typeface="Arial"/>
            </a:endParaRPr>
          </a:p>
          <a:p>
            <a:pPr marL="0" indent="0" algn="l" defTabSz="457200">
              <a:spcBef>
                <a:spcPts val="432"/>
              </a:spcBef>
              <a:buNone/>
            </a:pP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Jedes einzelne Implantat ist mechanisch getestet</a:t>
            </a:r>
          </a:p>
          <a:p>
            <a:pPr marL="265176" indent="-265176" algn="l" defTabSz="457200">
              <a:spcBef>
                <a:spcPts val="0"/>
              </a:spcBef>
              <a:spcAft>
                <a:spcPts val="0"/>
              </a:spcAft>
              <a:buClr>
                <a:srgbClr val="367C4F"/>
              </a:buClr>
              <a:buFont typeface="Wingdings"/>
              <a:buChar char="è"/>
            </a:pP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 Garantiert hohe Festigkeit für jedes Implantat</a:t>
            </a:r>
          </a:p>
          <a:p>
            <a:pPr marL="265176" indent="-265176" algn="l" defTabSz="457200">
              <a:spcBef>
                <a:spcPts val="0"/>
              </a:spcBef>
              <a:spcAft>
                <a:spcPts val="0"/>
              </a:spcAft>
              <a:buClr>
                <a:srgbClr val="367C4F"/>
              </a:buClr>
              <a:buFont typeface="Wingdings"/>
              <a:buChar char="è"/>
            </a:pP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 Höchstes Qualitätsniveau</a:t>
            </a:r>
          </a:p>
          <a:p>
            <a:pPr marL="182880" indent="-182880" algn="l" defTabSz="457200">
              <a:spcBef>
                <a:spcPts val="0"/>
              </a:spcBef>
              <a:spcAft>
                <a:spcPts val="0"/>
              </a:spcAft>
              <a:buClr>
                <a:srgbClr val="367C4F"/>
              </a:buClr>
              <a:buFont typeface="Wingdings"/>
              <a:buChar char="è"/>
            </a:pPr>
            <a:endParaRPr lang="de-DE" dirty="0" smtClean="0">
              <a:latin typeface="Arial"/>
              <a:cs typeface="Arial"/>
            </a:endParaRPr>
          </a:p>
          <a:p>
            <a:pPr marL="0" indent="0" algn="l" defTabSz="457200">
              <a:spcBef>
                <a:spcPts val="432"/>
              </a:spcBef>
              <a:buNone/>
            </a:pP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Material ist elfenbeinfarben</a:t>
            </a:r>
          </a:p>
          <a:p>
            <a:pPr marL="265176" indent="-265176" algn="l" defTabSz="457200">
              <a:spcBef>
                <a:spcPts val="0"/>
              </a:spcBef>
              <a:spcAft>
                <a:spcPts val="0"/>
              </a:spcAft>
              <a:buClr>
                <a:srgbClr val="367C4F"/>
              </a:buClr>
              <a:buFont typeface="Wingdings"/>
              <a:buChar char="è"/>
            </a:pP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 </a:t>
            </a:r>
            <a:r>
              <a:rPr lang="de-DE" sz="1800" b="0" i="0" baseline="0" dirty="0" err="1" smtClean="0">
                <a:solidFill>
                  <a:srgbClr val="58585A"/>
                </a:solidFill>
                <a:latin typeface="Arial"/>
                <a:cs typeface="Arial"/>
              </a:rPr>
              <a:t>Implantatfarbe</a:t>
            </a: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 kommt natürlichem Zahn nahe </a:t>
            </a:r>
          </a:p>
          <a:p>
            <a:pPr marL="265176" indent="-265176" algn="l" defTabSz="457200">
              <a:spcBef>
                <a:spcPts val="0"/>
              </a:spcBef>
              <a:spcAft>
                <a:spcPts val="0"/>
              </a:spcAft>
              <a:buClr>
                <a:srgbClr val="367C4F"/>
              </a:buClr>
              <a:buFont typeface="Wingdings"/>
              <a:buChar char="è"/>
            </a:pPr>
            <a:r>
              <a:rPr lang="de-DE" sz="1800" b="0" i="0" baseline="0" dirty="0" smtClean="0">
                <a:solidFill>
                  <a:srgbClr val="58585A"/>
                </a:solidFill>
                <a:latin typeface="Arial"/>
                <a:cs typeface="Arial"/>
              </a:rPr>
              <a:t> Unterstützt ästhetisches Ergebnis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de-DE" dirty="0" smtClean="0"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74" y="2277044"/>
            <a:ext cx="2274278" cy="21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1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3 – Weichgewebereaktion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vs. Ti-SLActive®-Implantate.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20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Daten in Akten @ Straumann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253457"/>
              </p:ext>
            </p:extLst>
          </p:nvPr>
        </p:nvGraphicFramePr>
        <p:xfrm>
          <a:off x="357188" y="1577750"/>
          <a:ext cx="8520999" cy="4541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67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1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Umfang</a:t>
                      </a:r>
                      <a:endParaRPr lang="de-DE" sz="1600" b="1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1" i="0" u="none" strike="noStrike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Histologische Untersuchung von Knochen und Weichgewebe um ein Straumann PURE </a:t>
                      </a:r>
                      <a:r>
                        <a:rPr lang="de-DE" sz="1600" b="1" i="0" u="none" strike="noStrike" baseline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Ceramic</a:t>
                      </a:r>
                      <a:r>
                        <a:rPr lang="de-DE" sz="1600" b="1" i="0" u="none" strike="noStrike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Implantat im Vergleich zu einem </a:t>
                      </a:r>
                      <a:r>
                        <a:rPr lang="de-DE" sz="1600" b="1" i="0" u="none" strike="noStrike" baseline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Ti-SLActive</a:t>
                      </a:r>
                      <a:r>
                        <a:rPr lang="de-DE" sz="1600" b="1" i="0" u="none" strike="noStrike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®-Implantat auf Weichgewebeniveau</a:t>
                      </a:r>
                      <a:endParaRPr lang="de-DE" sz="1600" b="1" i="0" u="none" strike="noStrike" baseline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805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Test</a:t>
                      </a:r>
                      <a:endParaRPr lang="de-DE" sz="1600" b="0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Straumann PURE </a:t>
                      </a:r>
                      <a:r>
                        <a:rPr lang="de-DE" sz="16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Ceramic</a:t>
                      </a: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Implantat 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ZLA (Makro-</a:t>
                      </a:r>
                      <a:r>
                        <a:rPr lang="de-DE" sz="16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/Mikrostruktur)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 Ø 3,3 mm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Spezielles </a:t>
                      </a:r>
                      <a:r>
                        <a:rPr lang="de-DE" sz="1600" b="0" i="0" baseline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Studienimplantatdesign</a:t>
                      </a:r>
                      <a:endParaRPr lang="de-DE" sz="1600" b="0" i="0" baseline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0319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Kontrolle</a:t>
                      </a:r>
                      <a:endParaRPr lang="de-DE" sz="1600" b="0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Straumann Titan Grad 4 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SLA®-Oberfläche 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DE" sz="16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 Ø 3,3 mm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DE" sz="16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Spezielles </a:t>
                      </a:r>
                      <a:r>
                        <a:rPr lang="de-DE" sz="1600" b="0" i="0" baseline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Studienimplantatdesign</a:t>
                      </a:r>
                      <a:endParaRPr lang="de-DE" sz="1600" b="0" i="0" baseline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197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PI</a:t>
                      </a:r>
                      <a:endParaRPr lang="de-DE" sz="1600" b="0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4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Prof. J. Blanco </a:t>
                      </a:r>
                      <a:r>
                        <a:rPr lang="de-DE" sz="16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Carrion</a:t>
                      </a:r>
                      <a:endParaRPr lang="de-DE" sz="1600" b="0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Universität Madrid</a:t>
                      </a:r>
                      <a:endParaRPr lang="de-DE" sz="1600" b="0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063500" y="4141637"/>
            <a:ext cx="685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>
              <a:buNone/>
            </a:pPr>
            <a:r>
              <a:rPr lang="de-CH" altLang="ja-JP" sz="1000" b="0" i="0">
                <a:latin typeface="Calibri"/>
                <a:ea typeface="MS Mincho"/>
                <a:cs typeface="+mn-cs"/>
              </a:rPr>
              <a:t>Cp Ti</a:t>
            </a:r>
          </a:p>
          <a:p>
            <a:pPr algn="ctr" defTabSz="457200">
              <a:buNone/>
            </a:pPr>
            <a:r>
              <a:rPr lang="de-CH" altLang="ja-JP" sz="1000" b="0" i="0">
                <a:latin typeface="Calibri"/>
                <a:ea typeface="MS Mincho"/>
                <a:cs typeface="+mn-cs"/>
              </a:rPr>
              <a:t>SLActive</a:t>
            </a:r>
          </a:p>
          <a:p>
            <a:pPr algn="ctr" defTabSz="457200">
              <a:buNone/>
            </a:pPr>
            <a:endParaRPr lang="en-US" dirty="0" smtClean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screen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49" t="12315" r="40639" b="15947"/>
          <a:stretch>
            <a:fillRect/>
          </a:stretch>
        </p:blipFill>
        <p:spPr bwMode="auto">
          <a:xfrm>
            <a:off x="7071116" y="2441484"/>
            <a:ext cx="670568" cy="17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781301" y="4160687"/>
            <a:ext cx="68548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>
              <a:buNone/>
            </a:pPr>
            <a:r>
              <a:rPr lang="de-CH" altLang="ja-JP" sz="1000" b="0" i="0">
                <a:latin typeface="Calibri"/>
                <a:ea typeface="MS Mincho"/>
                <a:cs typeface="+mn-cs"/>
              </a:rPr>
              <a:t>ZrO</a:t>
            </a:r>
            <a:r>
              <a:rPr lang="de-CH" altLang="ja-JP" sz="1000" b="0" i="0" baseline="-25000">
                <a:latin typeface="Calibri"/>
                <a:ea typeface="MS Mincho"/>
                <a:cs typeface="+mn-cs"/>
              </a:rPr>
              <a:t>2</a:t>
            </a: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599" y="2422434"/>
            <a:ext cx="700885" cy="17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3 – Weichgewebereaktion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vs. Ti-SLActive®-Implantate.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21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Daten in Akten @ Straumann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02362"/>
              </p:ext>
            </p:extLst>
          </p:nvPr>
        </p:nvGraphicFramePr>
        <p:xfrm>
          <a:off x="357188" y="1577750"/>
          <a:ext cx="852099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9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599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Aufbau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l" defTabSz="457200"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6 Göttinger Zwergschweine</a:t>
                      </a:r>
                    </a:p>
                    <a:p>
                      <a:pPr marL="0" indent="0" algn="l" defTabSz="457200"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8 Wochen nach der Operation</a:t>
                      </a:r>
                    </a:p>
                    <a:p>
                      <a:pPr marL="0" indent="0" algn="l" defTabSz="457200"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11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Proben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Insgesamt 9 Testimplantate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Insgesamt 9 Kontrollimplantate</a:t>
                      </a:r>
                    </a:p>
                    <a:p>
                      <a:pPr algn="l" defTabSz="457200"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Parameter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Gingivahöhe</a:t>
                      </a: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(GH)</a:t>
                      </a: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Sulcustiefe</a:t>
                      </a: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(SD)</a:t>
                      </a: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Biologische Breite (BW)</a:t>
                      </a: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Saumepithel (JE)</a:t>
                      </a: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Bindegewebekontakt (CTC)</a:t>
                      </a: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Erster Knochen-Implantat-Kontakt (</a:t>
                      </a:r>
                      <a:r>
                        <a:rPr lang="de-CH" sz="1400" b="0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fBIC</a:t>
                      </a: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  <a:p>
                      <a:pPr marL="1700784" indent="-1700784" algn="l" defTabSz="45720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01591" y="4723404"/>
            <a:ext cx="4171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defTabSz="457200">
              <a:buNone/>
            </a:pPr>
            <a:r>
              <a:rPr lang="en-US" sz="10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ZrO</a:t>
            </a:r>
            <a:r>
              <a:rPr lang="en-US" sz="1000" b="1" i="0" baseline="-2500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352" y="1577750"/>
            <a:ext cx="2697580" cy="397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6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3 – Weichgewebereaktion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vs. Ti-SLActive®-Implantate.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22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Daten in Akten @ Straumann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063630"/>
              </p:ext>
            </p:extLst>
          </p:nvPr>
        </p:nvGraphicFramePr>
        <p:xfrm>
          <a:off x="357188" y="1577750"/>
          <a:ext cx="831898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67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Histologische Beurteilung – erste verfügbare</a:t>
                      </a: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Daten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CH" sz="16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Grafik zeigt Mittelwerte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von </a:t>
                      </a:r>
                      <a:r>
                        <a:rPr lang="de-CH" sz="1600" b="0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Sulcustiefe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und biologischer Breite für </a:t>
                      </a:r>
                      <a:r>
                        <a:rPr lang="de-CH" sz="1600" b="0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Zirkonoxid</a:t>
                      </a: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- und Titanimplantate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2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65176" lvl="1" indent="0" algn="l" defTabSz="457200">
                        <a:buNone/>
                      </a:pPr>
                      <a:endParaRPr lang="en-US" sz="1400" dirty="0" smtClean="0">
                        <a:latin typeface="Arial"/>
                        <a:cs typeface="Arial"/>
                      </a:endParaRPr>
                    </a:p>
                    <a:p>
                      <a:pPr marL="265176" lvl="1" indent="0" algn="l" defTabSz="457200">
                        <a:buNone/>
                      </a:pPr>
                      <a:r>
                        <a:rPr lang="de-CH" sz="1400" b="1" i="0" dirty="0">
                          <a:latin typeface="Arial"/>
                          <a:ea typeface="+mn-ea"/>
                          <a:cs typeface="Arial"/>
                        </a:rPr>
                        <a:t>Das Keramikimplantat:</a:t>
                      </a:r>
                    </a:p>
                    <a:p>
                      <a:pPr marL="548640" lvl="1" indent="-283464" algn="l" defTabSz="457200">
                        <a:buClr>
                          <a:srgbClr val="367C4F"/>
                        </a:buClr>
                        <a:buFont typeface="Wingdings"/>
                        <a:buChar char="§"/>
                      </a:pPr>
                      <a:r>
                        <a:rPr lang="de-CH" sz="1400" b="1" i="0" dirty="0">
                          <a:latin typeface="Arial"/>
                          <a:ea typeface="+mn-ea"/>
                          <a:cs typeface="Arial"/>
                        </a:rPr>
                        <a:t>Zeigte eine geringere </a:t>
                      </a:r>
                      <a:r>
                        <a:rPr lang="de-CH" sz="1400" b="1" i="0" dirty="0" err="1">
                          <a:latin typeface="Arial"/>
                          <a:ea typeface="+mn-ea"/>
                          <a:cs typeface="Arial"/>
                        </a:rPr>
                        <a:t>parodontale</a:t>
                      </a:r>
                      <a:r>
                        <a:rPr lang="de-CH" sz="1400" b="1" i="0" dirty="0">
                          <a:latin typeface="Arial"/>
                          <a:ea typeface="+mn-ea"/>
                          <a:cs typeface="Arial"/>
                        </a:rPr>
                        <a:t> Taschentiefe (SD)</a:t>
                      </a:r>
                    </a:p>
                    <a:p>
                      <a:pPr marL="548640" lvl="1" indent="-283464" algn="l" defTabSz="457200">
                        <a:buClr>
                          <a:srgbClr val="367C4F"/>
                        </a:buClr>
                        <a:buFont typeface="Wingdings"/>
                        <a:buChar char="§"/>
                      </a:pPr>
                      <a:r>
                        <a:rPr lang="de-CH" sz="1400" b="1" i="0" dirty="0">
                          <a:latin typeface="Arial"/>
                          <a:ea typeface="+mn-ea"/>
                          <a:cs typeface="Arial"/>
                        </a:rPr>
                        <a:t>Hatte eine </a:t>
                      </a:r>
                      <a:r>
                        <a:rPr lang="de-CH" sz="1400" b="1" i="0" dirty="0" smtClean="0">
                          <a:latin typeface="Arial"/>
                          <a:ea typeface="+mn-ea"/>
                          <a:cs typeface="Arial"/>
                        </a:rPr>
                        <a:t>größere </a:t>
                      </a:r>
                      <a:r>
                        <a:rPr lang="de-CH" sz="1400" b="1" i="0" dirty="0">
                          <a:latin typeface="Arial"/>
                          <a:ea typeface="+mn-ea"/>
                          <a:cs typeface="Arial"/>
                        </a:rPr>
                        <a:t>biologische Breite (</a:t>
                      </a:r>
                      <a:r>
                        <a:rPr lang="de-CH" sz="1400" b="1" i="0" dirty="0" err="1">
                          <a:latin typeface="Arial"/>
                          <a:ea typeface="+mn-ea"/>
                          <a:cs typeface="Arial"/>
                        </a:rPr>
                        <a:t>attached</a:t>
                      </a:r>
                      <a:r>
                        <a:rPr lang="de-CH" sz="1400" b="1" i="0" dirty="0"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CH" sz="1400" b="1" i="0" dirty="0" err="1">
                          <a:latin typeface="Arial"/>
                          <a:ea typeface="+mn-ea"/>
                          <a:cs typeface="Arial"/>
                        </a:rPr>
                        <a:t>Gingiva</a:t>
                      </a:r>
                      <a:r>
                        <a:rPr lang="de-CH" sz="1400" b="1" i="0" dirty="0"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706615"/>
              </p:ext>
            </p:extLst>
          </p:nvPr>
        </p:nvGraphicFramePr>
        <p:xfrm>
          <a:off x="357188" y="2437391"/>
          <a:ext cx="4572000" cy="299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8"/>
          <a:stretch/>
        </p:blipFill>
        <p:spPr bwMode="auto">
          <a:xfrm>
            <a:off x="5175895" y="2529339"/>
            <a:ext cx="3066062" cy="200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1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3 – Weichgewebereaktion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vs. Ti-SLActive®-Implantate.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23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Daten in Akten @ Straumann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51528"/>
              </p:ext>
            </p:extLst>
          </p:nvPr>
        </p:nvGraphicFramePr>
        <p:xfrm>
          <a:off x="357188" y="1577750"/>
          <a:ext cx="8318980" cy="340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67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Schlussfolgerungen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Daten sind noch in der Evaluierungsphase, doch erste Resultate zeigen für die meisten Parameter keine signifikanten Unterschiede</a:t>
                      </a:r>
                    </a:p>
                    <a:p>
                      <a:pPr algn="l" defTabSz="457200"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Vorläufige Daten zeigen eine bessere Weichgewebereaktion</a:t>
                      </a: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(geringere </a:t>
                      </a:r>
                      <a:r>
                        <a:rPr lang="de-CH" sz="1400" b="0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Sulcustiefe</a:t>
                      </a: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de-CH" sz="1400" b="0" i="0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größere </a:t>
                      </a: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biologische Breite) des Keramikimplantats im Vergleich zum Titanimplantat</a:t>
                      </a:r>
                    </a:p>
                    <a:p>
                      <a:pPr algn="l" defTabSz="457200">
                        <a:buNone/>
                      </a:pP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Frühere Studien haben eine ähnliche </a:t>
                      </a:r>
                      <a:r>
                        <a:rPr lang="de-CH" sz="1400" b="0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Osseointegration</a:t>
                      </a: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von Keramik- und Titanimplantaten gezeigt. Das </a:t>
                      </a:r>
                      <a:r>
                        <a:rPr lang="de-CH" sz="1400" b="0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Keramikimplantat</a:t>
                      </a:r>
                      <a:r>
                        <a:rPr lang="de-CH" sz="14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könnte im Hinblick auf die Weichgewebereaktion eine interessante Alternative sein.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8"/>
          <a:stretch/>
        </p:blipFill>
        <p:spPr bwMode="auto">
          <a:xfrm>
            <a:off x="2743200" y="4735008"/>
            <a:ext cx="2607276" cy="170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Klinisch 1 – </a:t>
            </a:r>
            <a:r>
              <a:rPr lang="en-US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Prospektive klinische Studie bei Einzelzahnlücken.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360000" y="1620000"/>
            <a:ext cx="8460000" cy="4608000"/>
          </a:xfrm>
        </p:spPr>
        <p:txBody>
          <a:bodyPr/>
          <a:lstStyle/>
          <a:p>
            <a:pPr marL="1700784" indent="-1700784" algn="l" defTabSz="457200">
              <a:spcBef>
                <a:spcPts val="432"/>
              </a:spcBef>
              <a:buNone/>
            </a:pPr>
            <a:r>
              <a:rPr lang="de-DE" sz="1400" b="0" i="0" baseline="0" dirty="0" smtClean="0">
                <a:solidFill>
                  <a:srgbClr val="58585A"/>
                </a:solidFill>
              </a:rPr>
              <a:t>Umfang:	Evaluierung der Performance der Straumann® </a:t>
            </a:r>
            <a:r>
              <a:rPr lang="de-DE" sz="1400" b="0" i="0" baseline="0" dirty="0" err="1" smtClean="0">
                <a:solidFill>
                  <a:srgbClr val="58585A"/>
                </a:solidFill>
              </a:rPr>
              <a:t>Ceramic</a:t>
            </a:r>
            <a:r>
              <a:rPr lang="de-DE" sz="1400" b="0" i="0" baseline="0" dirty="0" smtClean="0">
                <a:solidFill>
                  <a:srgbClr val="58585A"/>
                </a:solidFill>
              </a:rPr>
              <a:t> Monotype Implantate in Einzelzahnlücken im Ober- und Unterkiefer</a:t>
            </a:r>
          </a:p>
          <a:p>
            <a:pPr marL="1618488" indent="-1618488" algn="l" defTabSz="457200">
              <a:spcBef>
                <a:spcPts val="0"/>
              </a:spcBef>
              <a:buNone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1700784" indent="-1700784" algn="l" defTabSz="457200">
              <a:spcBef>
                <a:spcPts val="432"/>
              </a:spcBef>
              <a:buNone/>
            </a:pPr>
            <a:r>
              <a:rPr lang="de-DE" sz="1400" b="0" i="0" baseline="0" dirty="0" smtClean="0">
                <a:solidFill>
                  <a:srgbClr val="58585A"/>
                </a:solidFill>
              </a:rPr>
              <a:t>Getestetes Produkt:	Straumann PURE </a:t>
            </a:r>
            <a:r>
              <a:rPr lang="de-DE" sz="1400" b="0" i="0" baseline="0" dirty="0" err="1" smtClean="0">
                <a:solidFill>
                  <a:srgbClr val="58585A"/>
                </a:solidFill>
              </a:rPr>
              <a:t>Ceramic</a:t>
            </a:r>
            <a:r>
              <a:rPr lang="de-DE" sz="1400" b="0" i="0" baseline="0" dirty="0" smtClean="0">
                <a:solidFill>
                  <a:srgbClr val="58585A"/>
                </a:solidFill>
              </a:rPr>
              <a:t> Implantat 							     Monotype-Design / ZLA®-Oberfläche / Ø 4,1 mm </a:t>
            </a:r>
            <a:r>
              <a:rPr lang="de-DE" sz="1400" b="0" i="0" baseline="0" dirty="0" err="1" smtClean="0">
                <a:solidFill>
                  <a:srgbClr val="58585A"/>
                </a:solidFill>
              </a:rPr>
              <a:t>enossaler</a:t>
            </a:r>
            <a:r>
              <a:rPr lang="de-DE" sz="1400" b="0" i="0" baseline="0" dirty="0" smtClean="0">
                <a:solidFill>
                  <a:srgbClr val="58585A"/>
                </a:solidFill>
              </a:rPr>
              <a:t> Durchmesser</a:t>
            </a:r>
          </a:p>
          <a:p>
            <a:pPr marL="1700784" indent="-1700784" algn="l" defTabSz="457200">
              <a:spcBef>
                <a:spcPts val="0"/>
              </a:spcBef>
              <a:buNone/>
            </a:pPr>
            <a:endParaRPr lang="de-DE" sz="1400" dirty="0" smtClean="0">
              <a:solidFill>
                <a:schemeClr val="tx1"/>
              </a:solidFill>
            </a:endParaRPr>
          </a:p>
          <a:p>
            <a:pPr marL="1700784" indent="-1700784" algn="l" defTabSz="457200">
              <a:spcBef>
                <a:spcPts val="432"/>
              </a:spcBef>
              <a:buNone/>
            </a:pPr>
            <a:r>
              <a:rPr lang="de-DE" sz="1400" b="0" i="0" baseline="0" dirty="0" smtClean="0">
                <a:solidFill>
                  <a:srgbClr val="58585A"/>
                </a:solidFill>
              </a:rPr>
              <a:t>Zentren:	Hannover		(Dr. K.-H. Bormann)</a:t>
            </a:r>
          </a:p>
          <a:p>
            <a:pPr marL="1700784" indent="-1700784" algn="l" defTabSz="457200">
              <a:spcBef>
                <a:spcPts val="432"/>
              </a:spcBef>
              <a:buNone/>
            </a:pPr>
            <a:r>
              <a:rPr lang="de-DE" sz="1400" b="0" i="0" baseline="0" dirty="0" smtClean="0">
                <a:solidFill>
                  <a:srgbClr val="58585A"/>
                </a:solidFill>
              </a:rPr>
              <a:t>	München		(Dr. H. </a:t>
            </a:r>
            <a:r>
              <a:rPr lang="de-DE" sz="1400" b="0" i="0" baseline="0" dirty="0" err="1" smtClean="0">
                <a:solidFill>
                  <a:srgbClr val="58585A"/>
                </a:solidFill>
              </a:rPr>
              <a:t>Kniha</a:t>
            </a:r>
            <a:r>
              <a:rPr lang="de-DE" sz="1400" b="0" i="0" baseline="0" dirty="0" smtClean="0">
                <a:solidFill>
                  <a:srgbClr val="58585A"/>
                </a:solidFill>
              </a:rPr>
              <a:t> / Dr. M. </a:t>
            </a:r>
            <a:r>
              <a:rPr lang="de-DE" sz="1400" b="0" i="0" baseline="0" dirty="0" err="1" smtClean="0">
                <a:solidFill>
                  <a:srgbClr val="58585A"/>
                </a:solidFill>
              </a:rPr>
              <a:t>Gahlert</a:t>
            </a:r>
            <a:r>
              <a:rPr lang="de-DE" sz="1400" b="0" i="0" baseline="0" dirty="0" smtClean="0">
                <a:solidFill>
                  <a:srgbClr val="58585A"/>
                </a:solidFill>
              </a:rPr>
              <a:t>)</a:t>
            </a:r>
          </a:p>
          <a:p>
            <a:pPr marL="1700784" indent="-1700784" algn="l" defTabSz="457200">
              <a:spcBef>
                <a:spcPts val="432"/>
              </a:spcBef>
              <a:buNone/>
            </a:pPr>
            <a:r>
              <a:rPr lang="de-DE" sz="1400" b="0" i="0" baseline="0" dirty="0" smtClean="0">
                <a:solidFill>
                  <a:srgbClr val="58585A"/>
                </a:solidFill>
              </a:rPr>
              <a:t>	Stuttgart		(Prof. Dr. Dr. D. </a:t>
            </a:r>
            <a:r>
              <a:rPr lang="de-DE" sz="1400" b="0" i="0" baseline="0" dirty="0" err="1" smtClean="0">
                <a:solidFill>
                  <a:srgbClr val="58585A"/>
                </a:solidFill>
              </a:rPr>
              <a:t>Weingart</a:t>
            </a:r>
            <a:r>
              <a:rPr lang="de-DE" sz="1400" b="0" i="0" baseline="0" dirty="0" smtClean="0">
                <a:solidFill>
                  <a:srgbClr val="58585A"/>
                </a:solidFill>
              </a:rPr>
              <a:t>)</a:t>
            </a:r>
            <a:endParaRPr lang="de-DE" sz="1400" b="0" i="0" baseline="0" dirty="0">
              <a:solidFill>
                <a:srgbClr val="58585A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24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0945" y="6425251"/>
            <a:ext cx="6398266" cy="268726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US" sz="8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Quelle: </a:t>
            </a:r>
            <a:r>
              <a:rPr lang="en-GB" sz="8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Gahlert M. et al. ‘Prospective Open Label Single Arm Study to Evaluate the Performance of Straumann® Ceramic Implants Monotype (CIM) in Single Tooth Gaps in the Maxilla and Mandible’ Poster 252 beim 22. Jahreskongress der European Association of Osseointegration, 17.-19. Okt. 2013, Dublin Irland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705" y="4110834"/>
            <a:ext cx="2638793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Klinisch 1 – </a:t>
            </a:r>
            <a:r>
              <a:rPr lang="en-US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Prospektive klinische Studie bei Einzelzahnlücken.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360000" y="1620000"/>
            <a:ext cx="8460000" cy="4608000"/>
          </a:xfrm>
        </p:spPr>
        <p:txBody>
          <a:bodyPr/>
          <a:lstStyle/>
          <a:p>
            <a:pPr marL="1700784" indent="-1700784" algn="l" defTabSz="457200">
              <a:spcBef>
                <a:spcPts val="432"/>
              </a:spcBef>
              <a:buNone/>
            </a:pPr>
            <a:r>
              <a:rPr lang="de-CH" sz="1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Behandlungsprotokoll: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25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0945" y="6425251"/>
            <a:ext cx="6398266" cy="268726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US" sz="8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Quelle: </a:t>
            </a:r>
            <a:r>
              <a:rPr lang="en-GB" sz="8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Gahlert M. et al. ‘Prospective Open Label Single Arm Study to Evaluate the Performance of Straumann® Ceramic Implants Monotype (CIM) in Single Tooth Gaps in the Maxilla and Mandible’ Poster 252 beim 22. Jahreskongress der European Association of Osseointegration, 17.-19. Okt. 2013, Dublin Irland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85829" y="2157746"/>
            <a:ext cx="3024000" cy="288000"/>
          </a:xfrm>
          <a:prstGeom prst="rect">
            <a:avLst/>
          </a:prstGeom>
          <a:solidFill>
            <a:srgbClr val="006600"/>
          </a:solidFill>
        </p:spPr>
        <p:txBody>
          <a:bodyPr wrap="square" rtlCol="0" anchor="ctr">
            <a:spAutoFit/>
          </a:bodyPr>
          <a:lstStyle/>
          <a:p>
            <a:pPr algn="ctr" defTabSz="457200">
              <a:buNone/>
            </a:pPr>
            <a:r>
              <a:rPr lang="de-CH" sz="1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Screening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5829" y="3001392"/>
            <a:ext cx="3024000" cy="288000"/>
          </a:xfrm>
          <a:prstGeom prst="rect">
            <a:avLst/>
          </a:prstGeom>
          <a:solidFill>
            <a:srgbClr val="006600"/>
          </a:solidFill>
        </p:spPr>
        <p:txBody>
          <a:bodyPr wrap="square" rtlCol="0" anchor="ctr">
            <a:spAutoFit/>
          </a:bodyPr>
          <a:lstStyle/>
          <a:p>
            <a:pPr algn="ctr" defTabSz="457200">
              <a:buNone/>
            </a:pPr>
            <a:r>
              <a:rPr lang="de-CH" sz="1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Transmukosale Implantatinsertion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85829" y="3910580"/>
            <a:ext cx="3024000" cy="288000"/>
          </a:xfrm>
          <a:prstGeom prst="rect">
            <a:avLst/>
          </a:prstGeom>
          <a:solidFill>
            <a:srgbClr val="006600"/>
          </a:solidFill>
        </p:spPr>
        <p:txBody>
          <a:bodyPr wrap="square" rtlCol="0" anchor="ctr">
            <a:spAutoFit/>
          </a:bodyPr>
          <a:lstStyle/>
          <a:p>
            <a:pPr algn="ctr" defTabSz="457200">
              <a:buNone/>
            </a:pPr>
            <a:r>
              <a:rPr lang="de-CH" sz="1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Provisorische Krone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80655" y="4812786"/>
            <a:ext cx="3024000" cy="288000"/>
          </a:xfrm>
          <a:prstGeom prst="rect">
            <a:avLst/>
          </a:prstGeom>
          <a:solidFill>
            <a:srgbClr val="006600"/>
          </a:solidFill>
        </p:spPr>
        <p:txBody>
          <a:bodyPr wrap="square" rtlCol="0" anchor="ctr">
            <a:spAutoFit/>
          </a:bodyPr>
          <a:lstStyle/>
          <a:p>
            <a:pPr algn="ctr" defTabSz="457200">
              <a:buNone/>
            </a:pPr>
            <a:r>
              <a:rPr lang="de-CH" sz="1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Definitive Versorgung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0655" y="5715902"/>
            <a:ext cx="3024000" cy="288000"/>
          </a:xfrm>
          <a:prstGeom prst="rect">
            <a:avLst/>
          </a:prstGeom>
          <a:solidFill>
            <a:srgbClr val="006600"/>
          </a:solidFill>
        </p:spPr>
        <p:txBody>
          <a:bodyPr wrap="square" rtlCol="0" anchor="ctr">
            <a:spAutoFit/>
          </a:bodyPr>
          <a:lstStyle/>
          <a:p>
            <a:pPr algn="ctr" defTabSz="457200">
              <a:buNone/>
            </a:pPr>
            <a:r>
              <a:rPr lang="de-CH" sz="1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Nachkontrolle I (1 J)</a:t>
            </a:r>
          </a:p>
        </p:txBody>
      </p:sp>
      <p:cxnSp>
        <p:nvCxnSpPr>
          <p:cNvPr id="39" name="Straight Arrow Connector 38"/>
          <p:cNvCxnSpPr>
            <a:stCxn id="25" idx="2"/>
            <a:endCxn id="26" idx="0"/>
          </p:cNvCxnSpPr>
          <p:nvPr/>
        </p:nvCxnSpPr>
        <p:spPr>
          <a:xfrm>
            <a:off x="2997829" y="2445746"/>
            <a:ext cx="0" cy="576000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2"/>
            <a:endCxn id="32" idx="0"/>
          </p:cNvCxnSpPr>
          <p:nvPr/>
        </p:nvCxnSpPr>
        <p:spPr>
          <a:xfrm>
            <a:off x="2997829" y="3289392"/>
            <a:ext cx="0" cy="6211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2"/>
            <a:endCxn id="37" idx="0"/>
          </p:cNvCxnSpPr>
          <p:nvPr/>
        </p:nvCxnSpPr>
        <p:spPr>
          <a:xfrm flipH="1">
            <a:off x="2992655" y="4198580"/>
            <a:ext cx="5174" cy="614206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0"/>
          </p:cNvCxnSpPr>
          <p:nvPr/>
        </p:nvCxnSpPr>
        <p:spPr>
          <a:xfrm>
            <a:off x="2992655" y="5100786"/>
            <a:ext cx="0" cy="615116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9430" y="3001392"/>
            <a:ext cx="720000" cy="288000"/>
          </a:xfrm>
          <a:prstGeom prst="rect">
            <a:avLst/>
          </a:prstGeom>
          <a:solidFill>
            <a:srgbClr val="006600"/>
          </a:solidFill>
        </p:spPr>
        <p:txBody>
          <a:bodyPr wrap="square" rtlCol="0" anchor="ctr">
            <a:spAutoFit/>
          </a:bodyPr>
          <a:lstStyle/>
          <a:p>
            <a:pPr algn="ctr" defTabSz="457200">
              <a:buNone/>
            </a:pPr>
            <a:r>
              <a:rPr lang="de-CH" sz="1200" b="1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</a:t>
            </a:r>
            <a:r>
              <a:rPr lang="de-CH" sz="1200" b="1" i="0" baseline="-2500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97829" y="3479470"/>
            <a:ext cx="15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de-CH" sz="1200" b="1" i="0">
                <a:latin typeface="Calibri"/>
                <a:ea typeface="+mn-ea"/>
                <a:cs typeface="+mn-cs"/>
              </a:rPr>
              <a:t>T</a:t>
            </a:r>
            <a:r>
              <a:rPr lang="de-CH" sz="1200" b="1" i="0" baseline="-25000">
                <a:latin typeface="Calibri"/>
                <a:ea typeface="+mn-ea"/>
                <a:cs typeface="+mn-cs"/>
              </a:rPr>
              <a:t>0</a:t>
            </a:r>
            <a:r>
              <a:rPr lang="de-CH" sz="1200" b="1" i="0">
                <a:latin typeface="Calibri"/>
                <a:ea typeface="+mn-ea"/>
                <a:cs typeface="+mn-cs"/>
              </a:rPr>
              <a:t> + 13 W (± 1 W)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25253" y="4379058"/>
            <a:ext cx="15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de-CH" sz="1200" b="1" i="0">
                <a:latin typeface="Calibri"/>
                <a:ea typeface="+mn-ea"/>
                <a:cs typeface="+mn-cs"/>
              </a:rPr>
              <a:t>T</a:t>
            </a:r>
            <a:r>
              <a:rPr lang="de-CH" sz="1200" b="1" i="0" baseline="-25000">
                <a:latin typeface="Calibri"/>
                <a:ea typeface="+mn-ea"/>
                <a:cs typeface="+mn-cs"/>
              </a:rPr>
              <a:t>0</a:t>
            </a:r>
            <a:r>
              <a:rPr lang="de-CH" sz="1200" b="1" i="0">
                <a:latin typeface="Calibri"/>
                <a:ea typeface="+mn-ea"/>
                <a:cs typeface="+mn-cs"/>
              </a:rPr>
              <a:t> + 26 W (± 2 W)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92454" y="5281719"/>
            <a:ext cx="15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de-CH" sz="1200" b="1" i="0">
                <a:latin typeface="Calibri"/>
                <a:ea typeface="+mn-ea"/>
                <a:cs typeface="+mn-cs"/>
              </a:rPr>
              <a:t>T</a:t>
            </a:r>
            <a:r>
              <a:rPr lang="de-CH" sz="1200" b="1" i="0" baseline="-25000">
                <a:latin typeface="Calibri"/>
                <a:ea typeface="+mn-ea"/>
                <a:cs typeface="+mn-cs"/>
              </a:rPr>
              <a:t>0</a:t>
            </a:r>
            <a:r>
              <a:rPr lang="de-CH" sz="1200" b="1" i="0">
                <a:latin typeface="Calibri"/>
                <a:ea typeface="+mn-ea"/>
                <a:cs typeface="+mn-cs"/>
              </a:rPr>
              <a:t> + 12 M (± 1 M)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92454" y="2564068"/>
            <a:ext cx="15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de-CH" sz="1200" b="1" i="0">
                <a:latin typeface="Calibri"/>
                <a:ea typeface="+mn-ea"/>
                <a:cs typeface="+mn-cs"/>
              </a:rPr>
              <a:t>T</a:t>
            </a:r>
            <a:r>
              <a:rPr lang="de-CH" sz="1200" b="1" i="0" baseline="-25000">
                <a:latin typeface="Calibri"/>
                <a:ea typeface="+mn-ea"/>
                <a:cs typeface="+mn-cs"/>
              </a:rPr>
              <a:t>0</a:t>
            </a:r>
            <a:r>
              <a:rPr lang="de-CH" sz="1200" b="1" i="0">
                <a:latin typeface="Calibri"/>
                <a:ea typeface="+mn-ea"/>
                <a:cs typeface="+mn-cs"/>
              </a:rPr>
              <a:t> – 14 T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056" y="1856190"/>
            <a:ext cx="1450225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056" y="5420873"/>
            <a:ext cx="1438107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478" y="5424531"/>
            <a:ext cx="433482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478" y="1856190"/>
            <a:ext cx="433033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478" y="4513486"/>
            <a:ext cx="435791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8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Klinisch 1 – </a:t>
            </a:r>
            <a:r>
              <a:rPr lang="en-US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Prospektive klinische Studie bei Einzelzahnlücken.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l" defTabSz="457200">
              <a:spcBef>
                <a:spcPts val="432"/>
              </a:spcBef>
              <a:buNone/>
            </a:pPr>
            <a:r>
              <a:rPr lang="de-CH" sz="1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Implantaterfolg und -überleben (bei 1-Jahres-Nachkontrolle) vs. Metaanalyse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26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40945" y="6425251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457200">
              <a:spcBef>
                <a:spcPts val="0"/>
              </a:spcBef>
              <a:buNone/>
            </a:pPr>
            <a:r>
              <a:rPr lang="en-US" sz="800" b="0" i="0">
                <a:latin typeface="Calibri"/>
                <a:ea typeface="+mn-ea"/>
                <a:cs typeface="+mn-cs"/>
              </a:rPr>
              <a:t>Quelle: </a:t>
            </a:r>
            <a:r>
              <a:rPr lang="en-GB" sz="800" b="0" i="0">
                <a:latin typeface="Calibri"/>
                <a:ea typeface="+mn-ea"/>
                <a:cs typeface="+mn-cs"/>
              </a:rPr>
              <a:t>Gahlert M. et al. ‘Prospective Open Label Single Arm Study to Evaluate the Performance of Straumann® Ceramic Implants Monotype (CIM) in Single Tooth Gaps in the Maxilla and Mandible’ Poster 252 beim 22. Jahreskongress der European Association of Osseointegration, 17.-19. Okt. 2013, Dublin </a:t>
            </a:r>
            <a:r>
              <a:rPr lang="en-GB" sz="800" b="0" i="0" baseline="0">
                <a:latin typeface="Calibri"/>
                <a:ea typeface="+mn-ea"/>
                <a:cs typeface="+mn-cs"/>
              </a:rPr>
              <a:t>Irland</a:t>
            </a:r>
          </a:p>
          <a:p>
            <a:pPr algn="l" defTabSz="457200">
              <a:buNone/>
            </a:pPr>
            <a:r>
              <a:rPr lang="en-GB" sz="800" b="0" i="0">
                <a:latin typeface="Calibri"/>
                <a:ea typeface="+mn-ea"/>
                <a:cs typeface="+mn-cs"/>
              </a:rPr>
              <a:t>1)  Hartog L et al. ‘Treatment outcome of immediate, early and conventional single-tooth implants in the aesthetic zone: a systematic review to survival, bone level, soft tissue, aesthetic and patient satisfaction’ J Clin Periodontol 2008; 35; 1073 - 108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91380"/>
              </p:ext>
            </p:extLst>
          </p:nvPr>
        </p:nvGraphicFramePr>
        <p:xfrm>
          <a:off x="360000" y="2061866"/>
          <a:ext cx="8460000" cy="353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837">
                <a:tc gridSpan="2">
                  <a:txBody>
                    <a:bodyPr/>
                    <a:lstStyle/>
                    <a:p>
                      <a:pPr algn="ctr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Calibri"/>
                          <a:ea typeface="+mn-ea"/>
                          <a:cs typeface="+mn-cs"/>
                        </a:rPr>
                        <a:t>Resultate der klinischen Studie bei 1-Jahres-Nachkontrolle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Calibri"/>
                          <a:ea typeface="+mn-ea"/>
                          <a:cs typeface="+mn-cs"/>
                        </a:rPr>
                        <a:t>Metaanalyse</a:t>
                      </a:r>
                      <a:r>
                        <a:rPr lang="de-CH" sz="1600" b="1" i="0" baseline="30000" dirty="0">
                          <a:solidFill>
                            <a:srgbClr val="58585A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504">
                <a:tc>
                  <a:txBody>
                    <a:bodyPr/>
                    <a:lstStyle/>
                    <a:p>
                      <a:pPr algn="ctr"/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defTabSz="457200">
                        <a:buNone/>
                      </a:pPr>
                      <a:r>
                        <a:rPr lang="de-CH" sz="1200" b="0" i="0">
                          <a:solidFill>
                            <a:srgbClr val="58585A"/>
                          </a:solidFill>
                          <a:latin typeface="Calibri"/>
                          <a:ea typeface="+mn-ea"/>
                          <a:cs typeface="+mn-cs"/>
                        </a:rPr>
                        <a:t>Überlebensrate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buNone/>
                      </a:pPr>
                      <a:r>
                        <a:rPr lang="de-CH" sz="1200" b="0" i="0">
                          <a:solidFill>
                            <a:srgbClr val="58585A"/>
                          </a:solidFill>
                          <a:latin typeface="Calibri"/>
                          <a:ea typeface="+mn-ea"/>
                          <a:cs typeface="+mn-cs"/>
                        </a:rPr>
                        <a:t>Erfolgsrate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defTabSz="457200">
                        <a:buNone/>
                      </a:pPr>
                      <a:r>
                        <a:rPr lang="de-CH" sz="1200" b="0" i="0" kern="1200" dirty="0">
                          <a:solidFill>
                            <a:srgbClr val="58585A"/>
                          </a:solidFill>
                          <a:latin typeface="Calibri"/>
                          <a:ea typeface="+mn-ea"/>
                          <a:cs typeface="+mn-cs"/>
                        </a:rPr>
                        <a:t>Erfolgsraten von </a:t>
                      </a:r>
                      <a:r>
                        <a:rPr lang="de-CH" sz="1200" b="0" i="0" kern="1200" dirty="0" smtClean="0">
                          <a:solidFill>
                            <a:srgbClr val="58585A"/>
                          </a:solidFill>
                          <a:latin typeface="Calibri"/>
                          <a:ea typeface="+mn-ea"/>
                          <a:cs typeface="+mn-cs"/>
                        </a:rPr>
                        <a:t>Einzelzahnimplantaten laut Metaanalyse von </a:t>
                      </a:r>
                      <a:r>
                        <a:rPr lang="de-CH" sz="1200" b="0" i="0" kern="1200" dirty="0" err="1" smtClean="0">
                          <a:solidFill>
                            <a:srgbClr val="58585A"/>
                          </a:solidFill>
                          <a:latin typeface="Calibri"/>
                          <a:ea typeface="+mn-ea"/>
                          <a:cs typeface="+mn-cs"/>
                        </a:rPr>
                        <a:t>Hartog</a:t>
                      </a:r>
                      <a:r>
                        <a:rPr lang="de-CH" sz="1200" b="0" i="0" kern="1200" dirty="0" smtClean="0">
                          <a:solidFill>
                            <a:srgbClr val="58585A"/>
                          </a:solidFill>
                          <a:latin typeface="Calibri"/>
                          <a:ea typeface="+mn-ea"/>
                          <a:cs typeface="+mn-cs"/>
                        </a:rPr>
                        <a:t> et al.</a:t>
                      </a:r>
                      <a:r>
                        <a:rPr lang="de-CH" sz="1200" b="0" i="0" baseline="30000" dirty="0" smtClean="0">
                          <a:solidFill>
                            <a:srgbClr val="58585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CH" sz="1200" b="0" i="0" kern="1200" dirty="0">
                        <a:solidFill>
                          <a:srgbClr val="58585A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03" y="2579988"/>
            <a:ext cx="23431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901" y="2579988"/>
            <a:ext cx="23431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65" y="2579988"/>
            <a:ext cx="232713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68287" y="2579988"/>
            <a:ext cx="832513" cy="2209800"/>
            <a:chOff x="5568287" y="2579988"/>
            <a:chExt cx="832513" cy="2209800"/>
          </a:xfrm>
        </p:grpSpPr>
        <p:sp>
          <p:nvSpPr>
            <p:cNvPr id="9" name="Pentagon 8"/>
            <p:cNvSpPr/>
            <p:nvPr/>
          </p:nvSpPr>
          <p:spPr>
            <a:xfrm>
              <a:off x="5568287" y="2579988"/>
              <a:ext cx="832513" cy="2209800"/>
            </a:xfrm>
            <a:prstGeom prst="homePlate">
              <a:avLst>
                <a:gd name="adj" fmla="val 100000"/>
              </a:avLst>
            </a:prstGeom>
            <a:solidFill>
              <a:srgbClr val="00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Pentagon 10"/>
            <p:cNvSpPr>
              <a:spLocks noChangeAspect="1"/>
            </p:cNvSpPr>
            <p:nvPr/>
          </p:nvSpPr>
          <p:spPr>
            <a:xfrm>
              <a:off x="5568287" y="2800968"/>
              <a:ext cx="666010" cy="1767840"/>
            </a:xfrm>
            <a:prstGeom prst="homePlat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9377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Klinisch 1 – </a:t>
            </a:r>
            <a:r>
              <a:rPr lang="en-US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Prospektive klinische Studie bei Einzelzahnlücken.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l" defTabSz="457200">
              <a:spcBef>
                <a:spcPts val="432"/>
              </a:spcBef>
              <a:buNone/>
            </a:pPr>
            <a:r>
              <a:rPr lang="de-CH" sz="1800" b="0" i="0" baseline="0" dirty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Klinisches Beispiel eines Patienten mit einem restaurierten </a:t>
            </a:r>
            <a:r>
              <a:rPr lang="de-CH" sz="1800" b="0" i="0" baseline="0" dirty="0" smtClean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PURE </a:t>
            </a:r>
            <a:r>
              <a:rPr lang="de-CH" sz="1800" b="0" i="0" baseline="0" dirty="0" err="1" smtClean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Ceramic</a:t>
            </a:r>
            <a:r>
              <a:rPr lang="de-CH" dirty="0">
                <a:solidFill>
                  <a:srgbClr val="58585A"/>
                </a:solidFill>
              </a:rPr>
              <a:t> </a:t>
            </a:r>
            <a:r>
              <a:rPr lang="de-CH" sz="1800" b="0" i="0" baseline="0" dirty="0" smtClean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Implantat</a:t>
            </a:r>
            <a:endParaRPr lang="de-CH" sz="1800" b="0" i="0" baseline="0" dirty="0">
              <a:solidFill>
                <a:srgbClr val="58585A"/>
              </a:solidFill>
              <a:latin typeface="Arial"/>
              <a:ea typeface="+mn-ea"/>
              <a:cs typeface="Arial"/>
            </a:endParaRPr>
          </a:p>
          <a:p>
            <a:pPr marL="0" indent="0" algn="l" defTabSz="45720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27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35947" y="6228000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457200">
              <a:spcBef>
                <a:spcPts val="0"/>
              </a:spcBef>
              <a:buNone/>
            </a:pPr>
            <a:r>
              <a:rPr lang="en-US" sz="800" b="0" i="0" dirty="0" err="1">
                <a:latin typeface="Calibri"/>
                <a:ea typeface="+mn-ea"/>
                <a:cs typeface="+mn-cs"/>
              </a:rPr>
              <a:t>Quelle</a:t>
            </a:r>
            <a:r>
              <a:rPr lang="en-US" sz="800" b="0" i="0" dirty="0">
                <a:latin typeface="Calibri"/>
                <a:ea typeface="+mn-ea"/>
                <a:cs typeface="+mn-cs"/>
              </a:rPr>
              <a:t>: </a:t>
            </a:r>
            <a:r>
              <a:rPr lang="en-GB" sz="800" b="0" i="0" dirty="0" err="1">
                <a:latin typeface="Calibri"/>
                <a:ea typeface="+mn-ea"/>
                <a:cs typeface="+mn-cs"/>
              </a:rPr>
              <a:t>Gahlert</a:t>
            </a:r>
            <a:r>
              <a:rPr lang="en-GB" sz="800" b="0" i="0" dirty="0">
                <a:latin typeface="Calibri"/>
                <a:ea typeface="+mn-ea"/>
                <a:cs typeface="+mn-cs"/>
              </a:rPr>
              <a:t> M. et al. ‘Prospective Open Label Single Arm Study to Evaluate the Performance of Straumann® Ceramic Implants Monotype (CIM) in Single Tooth Gaps in the Maxilla and Mandible’ Poster 252 </a:t>
            </a:r>
            <a:r>
              <a:rPr lang="en-GB" sz="800" b="0" i="0" dirty="0" err="1">
                <a:latin typeface="Calibri"/>
                <a:ea typeface="+mn-ea"/>
                <a:cs typeface="+mn-cs"/>
              </a:rPr>
              <a:t>beim</a:t>
            </a:r>
            <a:r>
              <a:rPr lang="en-GB" sz="800" b="0" i="0" dirty="0">
                <a:latin typeface="Calibri"/>
                <a:ea typeface="+mn-ea"/>
                <a:cs typeface="+mn-cs"/>
              </a:rPr>
              <a:t> 22. </a:t>
            </a:r>
            <a:r>
              <a:rPr lang="en-GB" sz="800" b="0" i="0" dirty="0" err="1">
                <a:latin typeface="Calibri"/>
                <a:ea typeface="+mn-ea"/>
                <a:cs typeface="+mn-cs"/>
              </a:rPr>
              <a:t>Jahreskongress</a:t>
            </a:r>
            <a:r>
              <a:rPr lang="en-GB" sz="800" b="0" i="0" dirty="0">
                <a:latin typeface="Calibri"/>
                <a:ea typeface="+mn-ea"/>
                <a:cs typeface="+mn-cs"/>
              </a:rPr>
              <a:t> der European Association of </a:t>
            </a:r>
            <a:r>
              <a:rPr lang="en-GB" sz="800" b="0" i="0" dirty="0" err="1">
                <a:latin typeface="Calibri"/>
                <a:ea typeface="+mn-ea"/>
                <a:cs typeface="+mn-cs"/>
              </a:rPr>
              <a:t>Osseointegration</a:t>
            </a:r>
            <a:r>
              <a:rPr lang="en-GB" sz="800" b="0" i="0" dirty="0">
                <a:latin typeface="Calibri"/>
                <a:ea typeface="+mn-ea"/>
                <a:cs typeface="+mn-cs"/>
              </a:rPr>
              <a:t>, 17.-19. </a:t>
            </a:r>
            <a:r>
              <a:rPr lang="en-GB" sz="800" b="0" i="0" dirty="0" err="1">
                <a:latin typeface="Calibri"/>
                <a:ea typeface="+mn-ea"/>
                <a:cs typeface="+mn-cs"/>
              </a:rPr>
              <a:t>Okt</a:t>
            </a:r>
            <a:r>
              <a:rPr lang="en-GB" sz="800" b="0" i="0" dirty="0">
                <a:latin typeface="Calibri"/>
                <a:ea typeface="+mn-ea"/>
                <a:cs typeface="+mn-cs"/>
              </a:rPr>
              <a:t>. 2013, Dublin </a:t>
            </a:r>
            <a:r>
              <a:rPr lang="en-GB" sz="800" b="0" i="0" baseline="0" dirty="0" err="1">
                <a:latin typeface="Calibri"/>
                <a:ea typeface="+mn-ea"/>
                <a:cs typeface="+mn-cs"/>
              </a:rPr>
              <a:t>Irland</a:t>
            </a:r>
            <a:endParaRPr lang="en-GB" sz="800" b="0" i="0" baseline="0" dirty="0">
              <a:latin typeface="Calibri"/>
              <a:ea typeface="+mn-ea"/>
              <a:cs typeface="+mn-cs"/>
            </a:endParaRPr>
          </a:p>
          <a:p>
            <a:pPr algn="l" defTabSz="457200">
              <a:buNone/>
            </a:pPr>
            <a:r>
              <a:rPr lang="en-GB" sz="800" b="0" i="0" dirty="0">
                <a:latin typeface="Calibri"/>
                <a:ea typeface="+mn-ea"/>
                <a:cs typeface="+mn-cs"/>
              </a:rPr>
              <a:t>1)  </a:t>
            </a:r>
            <a:r>
              <a:rPr lang="en-GB" sz="800" b="0" i="0" dirty="0" err="1">
                <a:latin typeface="Calibri"/>
                <a:ea typeface="+mn-ea"/>
                <a:cs typeface="+mn-cs"/>
              </a:rPr>
              <a:t>Hartog</a:t>
            </a:r>
            <a:r>
              <a:rPr lang="en-GB" sz="800" b="0" i="0" dirty="0">
                <a:latin typeface="Calibri"/>
                <a:ea typeface="+mn-ea"/>
                <a:cs typeface="+mn-cs"/>
              </a:rPr>
              <a:t> L et al. ‘Treatment outcome of immediate, early and conventional single-tooth implants in the aesthetic zone: a </a:t>
            </a:r>
            <a:r>
              <a:rPr lang="en-GB" sz="800" b="0" i="0" dirty="0" err="1">
                <a:latin typeface="Calibri"/>
                <a:ea typeface="+mn-ea"/>
                <a:cs typeface="+mn-cs"/>
              </a:rPr>
              <a:t>systematice</a:t>
            </a:r>
            <a:r>
              <a:rPr lang="en-GB" sz="800" b="0" i="0" dirty="0">
                <a:latin typeface="Calibri"/>
                <a:ea typeface="+mn-ea"/>
                <a:cs typeface="+mn-cs"/>
              </a:rPr>
              <a:t> review to survival, bone level, soft tissue, aesthetic and patient satisfaction’ J </a:t>
            </a:r>
            <a:r>
              <a:rPr lang="en-GB" sz="800" b="0" i="0" dirty="0" err="1">
                <a:latin typeface="Calibri"/>
                <a:ea typeface="+mn-ea"/>
                <a:cs typeface="+mn-cs"/>
              </a:rPr>
              <a:t>Clin</a:t>
            </a:r>
            <a:r>
              <a:rPr lang="en-GB" sz="800" b="0" i="0" dirty="0">
                <a:latin typeface="Calibri"/>
                <a:ea typeface="+mn-ea"/>
                <a:cs typeface="+mn-cs"/>
              </a:rPr>
              <a:t> </a:t>
            </a:r>
            <a:r>
              <a:rPr lang="en-GB" sz="800" b="0" i="0" dirty="0" err="1">
                <a:latin typeface="Calibri"/>
                <a:ea typeface="+mn-ea"/>
                <a:cs typeface="+mn-cs"/>
              </a:rPr>
              <a:t>Periodontol</a:t>
            </a:r>
            <a:r>
              <a:rPr lang="en-GB" sz="800" b="0" i="0" dirty="0">
                <a:latin typeface="Calibri"/>
                <a:ea typeface="+mn-ea"/>
                <a:cs typeface="+mn-cs"/>
              </a:rPr>
              <a:t> 2008; 35; 1073 - 108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6879" y="2690038"/>
            <a:ext cx="2975809" cy="171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50450"/>
              </p:ext>
            </p:extLst>
          </p:nvPr>
        </p:nvGraphicFramePr>
        <p:xfrm>
          <a:off x="1452612" y="4381070"/>
          <a:ext cx="2975808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defTabSz="457200">
                        <a:buNone/>
                      </a:pPr>
                      <a:r>
                        <a:rPr lang="en-US" sz="1100" b="1" i="0" u="none" strike="noStrike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Situation </a:t>
                      </a:r>
                      <a:r>
                        <a:rPr lang="en-US" sz="1100" b="1" i="0" u="none" strike="noStrike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nach</a:t>
                      </a:r>
                      <a:r>
                        <a:rPr lang="en-US" sz="1100" b="1" i="0" u="none" strike="noStrike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100" b="1" i="0" u="none" strike="noStrike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Implantatbelastung</a:t>
                      </a:r>
                      <a:r>
                        <a:rPr lang="en-US" sz="1100" b="1" i="0" u="none" strike="noStrike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100" b="1" i="0" u="none" strike="noStrike" baseline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nach</a:t>
                      </a:r>
                      <a:r>
                        <a:rPr lang="en-US" sz="1100" b="1" i="0" u="none" strike="noStrike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algn="ctr" defTabSz="457200">
                        <a:buNone/>
                      </a:pPr>
                      <a:r>
                        <a:rPr lang="en-US" sz="1100" b="1" i="0" u="none" strike="noStrike" baseline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1 </a:t>
                      </a:r>
                      <a:r>
                        <a:rPr lang="en-US" sz="1100" b="1" i="0" u="none" strike="noStrike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Jahr</a:t>
                      </a:r>
                      <a:endParaRPr lang="en-US" sz="1100" b="1" i="0" u="none" strike="noStrike" baseline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255" y="2669233"/>
            <a:ext cx="2973194" cy="171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7240"/>
              </p:ext>
            </p:extLst>
          </p:nvPr>
        </p:nvGraphicFramePr>
        <p:xfrm>
          <a:off x="5296880" y="4428456"/>
          <a:ext cx="297580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defTabSz="457200">
                        <a:buNone/>
                      </a:pPr>
                      <a:r>
                        <a:rPr lang="de-CH" sz="11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Situation nach </a:t>
                      </a:r>
                      <a:r>
                        <a:rPr lang="de-CH" sz="1100" b="1" i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Implantat-</a:t>
                      </a:r>
                      <a:r>
                        <a:rPr lang="de-CH" sz="1100" b="1" i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insertion</a:t>
                      </a:r>
                      <a:endParaRPr lang="de-CH" sz="1100" b="1" i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buNone/>
                      </a:pPr>
                      <a:r>
                        <a:rPr lang="de-CH" sz="11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Situation nach 6 Monaten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buNone/>
                      </a:pPr>
                      <a:r>
                        <a:rPr lang="de-CH" sz="11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Situation nach 1 Jahr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8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Klinisch 1 – </a:t>
            </a:r>
            <a:r>
              <a:rPr lang="en-US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Prospektive klinische Studie bei Einzelzahnlücken.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l" defTabSz="457200">
              <a:spcBef>
                <a:spcPts val="432"/>
              </a:spcBef>
              <a:buNone/>
            </a:pPr>
            <a:r>
              <a:rPr lang="de-DE" sz="1600" b="0" i="0" baseline="0" dirty="0" smtClean="0">
                <a:solidFill>
                  <a:srgbClr val="58585A"/>
                </a:solidFill>
              </a:rPr>
              <a:t>SCHLUSSFOLGERUNGEN</a:t>
            </a:r>
          </a:p>
          <a:p>
            <a:pPr marL="0" indent="0" algn="l" defTabSz="457200">
              <a:spcBef>
                <a:spcPts val="432"/>
              </a:spcBef>
              <a:buNone/>
            </a:pPr>
            <a:r>
              <a:rPr lang="de-DE" sz="1600" b="0" i="0" baseline="0" dirty="0" smtClean="0">
                <a:solidFill>
                  <a:srgbClr val="58585A"/>
                </a:solidFill>
              </a:rPr>
              <a:t>In der hier vorgestellten Studie </a:t>
            </a:r>
            <a:r>
              <a:rPr lang="de-DE" sz="1600" b="1" i="0" baseline="0" dirty="0" smtClean="0">
                <a:solidFill>
                  <a:srgbClr val="58585A"/>
                </a:solidFill>
              </a:rPr>
              <a:t>ging nur 1 Implantat verloren</a:t>
            </a:r>
            <a:r>
              <a:rPr lang="de-DE" sz="1600" b="0" i="0" baseline="0" dirty="0" smtClean="0">
                <a:solidFill>
                  <a:srgbClr val="58585A"/>
                </a:solidFill>
              </a:rPr>
              <a:t>; das ergab eine </a:t>
            </a:r>
            <a:r>
              <a:rPr lang="de-DE" sz="1600" b="1" i="0" baseline="0" dirty="0" smtClean="0">
                <a:solidFill>
                  <a:srgbClr val="58585A"/>
                </a:solidFill>
              </a:rPr>
              <a:t>Implantat-Erfolgs und -Überlebensrate von 97,6 %</a:t>
            </a:r>
            <a:r>
              <a:rPr lang="de-DE" sz="1600" b="0" i="0" baseline="0" dirty="0" smtClean="0">
                <a:solidFill>
                  <a:srgbClr val="58585A"/>
                </a:solidFill>
              </a:rPr>
              <a:t>.</a:t>
            </a:r>
            <a:r>
              <a:rPr lang="de-DE" sz="1600" b="1" i="0" baseline="0" dirty="0" smtClean="0">
                <a:solidFill>
                  <a:srgbClr val="58585A"/>
                </a:solidFill>
              </a:rPr>
              <a:t> </a:t>
            </a:r>
            <a:r>
              <a:rPr lang="de-DE" sz="1600" b="0" i="0" baseline="0" dirty="0" smtClean="0">
                <a:solidFill>
                  <a:srgbClr val="58585A"/>
                </a:solidFill>
              </a:rPr>
              <a:t>In einer systematischen Übersichtsarbeit</a:t>
            </a:r>
            <a:r>
              <a:rPr lang="de-DE" sz="1600" b="0" i="0" baseline="30000" dirty="0" smtClean="0">
                <a:solidFill>
                  <a:srgbClr val="58585A"/>
                </a:solidFill>
              </a:rPr>
              <a:t>1</a:t>
            </a:r>
            <a:r>
              <a:rPr lang="de-DE" sz="1600" b="0" i="0" baseline="0" dirty="0" smtClean="0">
                <a:solidFill>
                  <a:srgbClr val="58585A"/>
                </a:solidFill>
              </a:rPr>
              <a:t> wurde als Überlebensrate von Einzelzahn-Titanimplantaten 95,5 % berechnet. </a:t>
            </a:r>
          </a:p>
          <a:p>
            <a:pPr marL="0" indent="0" algn="l" defTabSz="457200">
              <a:spcBef>
                <a:spcPts val="432"/>
              </a:spcBef>
              <a:buNone/>
            </a:pPr>
            <a:r>
              <a:rPr lang="de-DE" sz="1600" b="0" i="0" baseline="0" dirty="0" smtClean="0">
                <a:solidFill>
                  <a:srgbClr val="58585A"/>
                </a:solidFill>
              </a:rPr>
              <a:t>Beim Straumann® PURE </a:t>
            </a:r>
            <a:r>
              <a:rPr lang="de-DE" sz="1600" b="0" i="0" baseline="0" dirty="0" err="1" smtClean="0">
                <a:solidFill>
                  <a:srgbClr val="58585A"/>
                </a:solidFill>
              </a:rPr>
              <a:t>Ceramic</a:t>
            </a:r>
            <a:r>
              <a:rPr lang="de-DE" sz="1600" b="0" i="0" baseline="0" dirty="0" smtClean="0">
                <a:solidFill>
                  <a:srgbClr val="58585A"/>
                </a:solidFill>
              </a:rPr>
              <a:t> Implantat</a:t>
            </a:r>
            <a:r>
              <a:rPr lang="de-DE" sz="1600" b="0" i="0" dirty="0" smtClean="0">
                <a:solidFill>
                  <a:srgbClr val="58585A"/>
                </a:solidFill>
              </a:rPr>
              <a:t> </a:t>
            </a:r>
            <a:r>
              <a:rPr lang="de-DE" sz="1600" b="0" i="0" baseline="0" dirty="0" smtClean="0">
                <a:solidFill>
                  <a:srgbClr val="58585A"/>
                </a:solidFill>
              </a:rPr>
              <a:t>mit verbesserten Materialeigenschaften und </a:t>
            </a:r>
            <a:r>
              <a:rPr lang="de-DE" sz="1600" b="0" i="0" baseline="0" dirty="0" err="1" smtClean="0">
                <a:solidFill>
                  <a:srgbClr val="58585A"/>
                </a:solidFill>
              </a:rPr>
              <a:t>Implantatdesignmerkmalen</a:t>
            </a:r>
            <a:r>
              <a:rPr lang="de-DE" sz="1600" b="0" i="0" baseline="0" dirty="0" smtClean="0">
                <a:solidFill>
                  <a:srgbClr val="58585A"/>
                </a:solidFill>
              </a:rPr>
              <a:t> </a:t>
            </a:r>
            <a:r>
              <a:rPr lang="de-DE" sz="1600" b="1" i="0" baseline="0" dirty="0" smtClean="0">
                <a:solidFill>
                  <a:srgbClr val="58585A"/>
                </a:solidFill>
              </a:rPr>
              <a:t>wurden keine Frakturen beobachtet</a:t>
            </a:r>
            <a:r>
              <a:rPr lang="de-DE" sz="1600" b="0" i="0" baseline="0" dirty="0" smtClean="0">
                <a:solidFill>
                  <a:srgbClr val="58585A"/>
                </a:solidFill>
              </a:rPr>
              <a:t>.</a:t>
            </a:r>
          </a:p>
          <a:p>
            <a:pPr marL="0" indent="0" algn="l" defTabSz="457200">
              <a:spcBef>
                <a:spcPts val="432"/>
              </a:spcBef>
              <a:buNone/>
            </a:pPr>
            <a:r>
              <a:rPr lang="de-DE" sz="1600" b="0" i="0" baseline="0" dirty="0" smtClean="0">
                <a:solidFill>
                  <a:srgbClr val="58585A"/>
                </a:solidFill>
              </a:rPr>
              <a:t>Bei diesem neuen Straumann® PURE </a:t>
            </a:r>
            <a:r>
              <a:rPr lang="de-DE" sz="1600" b="0" i="0" baseline="0" dirty="0" err="1" smtClean="0">
                <a:solidFill>
                  <a:srgbClr val="58585A"/>
                </a:solidFill>
              </a:rPr>
              <a:t>Ceramic</a:t>
            </a:r>
            <a:r>
              <a:rPr lang="de-DE" sz="1600" b="0" i="0" baseline="0" dirty="0" smtClean="0">
                <a:solidFill>
                  <a:srgbClr val="58585A"/>
                </a:solidFill>
              </a:rPr>
              <a:t> Implantat zeigten sich </a:t>
            </a:r>
            <a:r>
              <a:rPr lang="de-DE" sz="1600" b="1" i="0" baseline="0" dirty="0" smtClean="0">
                <a:solidFill>
                  <a:srgbClr val="58585A"/>
                </a:solidFill>
              </a:rPr>
              <a:t>stabile marginale Knochenhöhen</a:t>
            </a:r>
            <a:r>
              <a:rPr lang="de-DE" sz="1600" b="0" i="0" baseline="0" dirty="0" smtClean="0">
                <a:solidFill>
                  <a:srgbClr val="58585A"/>
                </a:solidFill>
              </a:rPr>
              <a:t>.</a:t>
            </a:r>
          </a:p>
          <a:p>
            <a:pPr marL="0" indent="0" algn="l" defTabSz="457200">
              <a:spcBef>
                <a:spcPts val="0"/>
              </a:spcBef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 algn="l" defTabSz="457200">
              <a:spcBef>
                <a:spcPts val="0"/>
              </a:spcBef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28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40945" y="6425251"/>
            <a:ext cx="6398266" cy="26872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000" b="0" i="1" kern="1200" baseline="0" dirty="0">
                <a:solidFill>
                  <a:srgbClr val="58585A"/>
                </a:solidFill>
                <a:latin typeface="Arial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457200">
              <a:spcBef>
                <a:spcPts val="0"/>
              </a:spcBef>
              <a:buNone/>
            </a:pPr>
            <a:r>
              <a:rPr lang="en-US" sz="800" b="0" i="0">
                <a:latin typeface="Calibri"/>
                <a:ea typeface="+mn-ea"/>
                <a:cs typeface="+mn-cs"/>
              </a:rPr>
              <a:t>Quelle: </a:t>
            </a:r>
            <a:r>
              <a:rPr lang="en-GB" sz="800" b="0" i="0">
                <a:latin typeface="Calibri"/>
                <a:ea typeface="+mn-ea"/>
                <a:cs typeface="+mn-cs"/>
              </a:rPr>
              <a:t>Gahlert M. et al. ‘Prospective Open Label Single Arm Study to Evaluate the Performance of Straumann® Ceramic Implants Monotype (CIM) in Single Tooth Gaps in the Maxilla and Mandible’ Poster 252 beim 22. Jahreskongress der European Association of Osseointegration, 17.-19. Okt. 2013, Dublin </a:t>
            </a:r>
            <a:r>
              <a:rPr lang="en-GB" sz="800" b="0" i="0" baseline="0">
                <a:latin typeface="Calibri"/>
                <a:ea typeface="+mn-ea"/>
                <a:cs typeface="+mn-cs"/>
              </a:rPr>
              <a:t>Irland</a:t>
            </a:r>
          </a:p>
          <a:p>
            <a:pPr marL="228600" indent="-228600" algn="l" defTabSz="457200">
              <a:buAutoNum type="arabicParenR"/>
            </a:pPr>
            <a:r>
              <a:rPr lang="en-GB" sz="800" b="0" i="0">
                <a:latin typeface="Calibri"/>
                <a:ea typeface="+mn-ea"/>
                <a:cs typeface="+mn-cs"/>
              </a:rPr>
              <a:t>Hartog L et al. ‘Treatment outcome of immediate, early and conventional single-tooth implants in the aesthetic zone: a systematice review to survival, bone level, soft tissue, aesthetic and patient satisfaction’ J Clin Periodontol 2008; 35; 1073 - 108</a:t>
            </a:r>
          </a:p>
          <a:p>
            <a:pPr marL="228600" indent="-228600" algn="l" defTabSz="457200">
              <a:buAutoNum type="arabicParenR"/>
            </a:pPr>
            <a:r>
              <a:rPr lang="de-CH" sz="800" b="0" i="0">
                <a:latin typeface="Calibri"/>
                <a:ea typeface="+mn-ea"/>
                <a:cs typeface="+mn-cs"/>
              </a:rPr>
              <a:t>Gahlert M. et al. ‘Dental zirconia implants up to three years in function: a retrospective clinical study and evaluation of prosthetic restorations and failures.’ Int J Oral Maxillofac Implants  2013 May-Jun;28(3):896-904</a:t>
            </a:r>
          </a:p>
          <a:p>
            <a:pPr marL="228600" indent="-228600" algn="l" defTabSz="457200">
              <a:buAutoNum type="arabicParenR"/>
            </a:pPr>
            <a:r>
              <a:rPr lang="de-CH" sz="800" b="0" i="0">
                <a:latin typeface="Calibri"/>
                <a:ea typeface="+mn-ea"/>
                <a:cs typeface="+mn-cs"/>
              </a:rPr>
              <a:t>Kohal RJ, et al. ‘One-piece zirconia oral implants: one-year results from a prospective case series. 2. Three-unit  xed dental prosthesis (FDP) reconstruction.’ J Clin Periodontol. 2013 May;40(5):553-62</a:t>
            </a:r>
            <a:r>
              <a:rPr lang="en-US" sz="800" b="0" i="0"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51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CH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Das Implantat</a:t>
            </a:r>
            <a:r>
              <a:rPr lang="en-US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/>
            </a:r>
            <a:br>
              <a:rPr lang="en-US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en-US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Material – </a:t>
            </a:r>
            <a:r>
              <a:rPr lang="de-CH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Jedes einzelne Implantat ist eignungsgeprüft.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3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0945" y="6425251"/>
            <a:ext cx="6398266" cy="268726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US" sz="10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Aufbau entsprechend Norm ISO 14 801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51" y="1558800"/>
            <a:ext cx="3488767" cy="422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 rot="1969282">
            <a:off x="2087725" y="2551858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>
              <a:buNone/>
            </a:pPr>
            <a:r>
              <a:rPr lang="de-CH" sz="1200" b="0" i="0" dirty="0">
                <a:latin typeface="Futura Std Medium"/>
                <a:ea typeface="+mn-ea"/>
                <a:cs typeface="+mn-cs"/>
              </a:rPr>
              <a:t>360° Belastung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3425169" y="1620000"/>
            <a:ext cx="5410605" cy="4608000"/>
          </a:xfrm>
        </p:spPr>
        <p:txBody>
          <a:bodyPr/>
          <a:lstStyle/>
          <a:p>
            <a:pPr marL="358775" indent="-358775"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de-CH" sz="1400" dirty="0" smtClean="0">
                <a:solidFill>
                  <a:srgbClr val="58585A"/>
                </a:solidFill>
              </a:rPr>
              <a:t>Testaufbau entspricht der Norm ISO 14 801</a:t>
            </a:r>
            <a:endParaRPr lang="de-CH" sz="1400" dirty="0" smtClean="0">
              <a:solidFill>
                <a:schemeClr val="tx1"/>
              </a:solidFill>
            </a:endParaRPr>
          </a:p>
          <a:p>
            <a:pPr marL="552450" lvl="1" indent="-285750">
              <a:buClr>
                <a:srgbClr val="BBD14A"/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de-CH" sz="1200" dirty="0" smtClean="0">
                <a:solidFill>
                  <a:srgbClr val="58585A"/>
                </a:solidFill>
              </a:rPr>
              <a:t>Simulation einer Knochenrezession von 3 mm</a:t>
            </a:r>
            <a:endParaRPr lang="de-CH" sz="1200" dirty="0" smtClean="0">
              <a:solidFill>
                <a:schemeClr val="tx1"/>
              </a:solidFill>
            </a:endParaRPr>
          </a:p>
          <a:p>
            <a:pPr marL="552450" lvl="1" indent="-285750">
              <a:buClr>
                <a:srgbClr val="BBD14A"/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de-CH" sz="1200" dirty="0" smtClean="0">
                <a:solidFill>
                  <a:srgbClr val="58585A"/>
                </a:solidFill>
              </a:rPr>
              <a:t>Kraft wirkt in einem Abstand von 11 mm von der Einbettungsebene</a:t>
            </a:r>
            <a:endParaRPr lang="de-CH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de-CH" sz="1400" dirty="0" smtClean="0">
                <a:solidFill>
                  <a:srgbClr val="58585A"/>
                </a:solidFill>
              </a:rPr>
              <a:t>Hohe statische Belastung wird auf das Implantat appliziert</a:t>
            </a:r>
            <a:endParaRPr lang="de-CH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de-CH" sz="1400" dirty="0" smtClean="0">
                <a:solidFill>
                  <a:srgbClr val="58585A"/>
                </a:solidFill>
              </a:rPr>
              <a:t>Implantat dreht sich um </a:t>
            </a:r>
            <a:r>
              <a:rPr lang="de-CH" sz="1400" dirty="0" smtClean="0">
                <a:solidFill>
                  <a:schemeClr val="tx1"/>
                </a:solidFill>
              </a:rPr>
              <a:t>360°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de-CH" sz="1400" dirty="0" smtClean="0">
                <a:solidFill>
                  <a:srgbClr val="58585A"/>
                </a:solidFill>
              </a:rPr>
              <a:t>Implantat muss Test ohne jede Beschädigung überstehen</a:t>
            </a:r>
            <a:r>
              <a:rPr lang="de-CH" sz="1400" dirty="0" smtClean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  <a:tabLst>
                <a:tab pos="715963" algn="l"/>
              </a:tabLst>
            </a:pPr>
            <a:endParaRPr lang="de-CH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è"/>
              <a:tabLst>
                <a:tab pos="715963" algn="l"/>
              </a:tabLst>
            </a:pPr>
            <a:r>
              <a:rPr lang="de-CH" sz="1400" dirty="0" smtClean="0">
                <a:solidFill>
                  <a:srgbClr val="58585A"/>
                </a:solidFill>
              </a:rPr>
              <a:t>Eignungstest überprüft das Implantat über </a:t>
            </a:r>
            <a:r>
              <a:rPr lang="de-CH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360°</a:t>
            </a:r>
          </a:p>
          <a:p>
            <a:pPr marL="285750" indent="-285750">
              <a:buFont typeface="Wingdings" pitchFamily="2" charset="2"/>
              <a:buChar char="è"/>
              <a:tabLst>
                <a:tab pos="715963" algn="l"/>
              </a:tabLst>
            </a:pPr>
            <a:r>
              <a:rPr lang="de-CH" sz="1400" b="1" smtClean="0">
                <a:solidFill>
                  <a:srgbClr val="58585A"/>
                </a:solidFill>
              </a:rPr>
              <a:t>Jedes einzelne Implantat wird vor der Auslieferung getestet</a:t>
            </a:r>
            <a:endParaRPr lang="en-US" dirty="0" smtClean="0">
              <a:solidFill>
                <a:schemeClr val="tx1"/>
              </a:solidFill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367C4F"/>
              </a:buClr>
              <a:buFont typeface="Calibri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597391" y="3118884"/>
            <a:ext cx="276446" cy="304030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97391" y="3618635"/>
            <a:ext cx="276446" cy="304030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93853" y="2604962"/>
            <a:ext cx="276446" cy="304030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Aufbau von mechanischen Tests entspricht der Norm ISO 14 801.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3669728" y="1620000"/>
            <a:ext cx="5410605" cy="4608000"/>
          </a:xfrm>
        </p:spPr>
        <p:txBody>
          <a:bodyPr/>
          <a:lstStyle/>
          <a:p>
            <a:pPr marL="356616" indent="-356616" algn="l" defTabSz="45720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358775" indent="-358775">
              <a:buNone/>
              <a:tabLst>
                <a:tab pos="715963" algn="l"/>
              </a:tabLst>
            </a:pPr>
            <a:r>
              <a:rPr lang="de-CH" b="1" dirty="0" smtClean="0">
                <a:solidFill>
                  <a:srgbClr val="367C4F"/>
                </a:solidFill>
              </a:rPr>
              <a:t>F	</a:t>
            </a:r>
            <a:r>
              <a:rPr lang="de-CH" sz="1400" dirty="0" smtClean="0">
                <a:solidFill>
                  <a:srgbClr val="58585A"/>
                </a:solidFill>
              </a:rPr>
              <a:t> Auf das Implantat in einem Winkel von 30° einwirkende Kraft</a:t>
            </a:r>
            <a:endParaRPr lang="de-CH" sz="1400" dirty="0" smtClean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  <a:tabLst>
                <a:tab pos="715963" algn="l"/>
              </a:tabLst>
            </a:pPr>
            <a:r>
              <a:rPr lang="de-CH" dirty="0" smtClean="0">
                <a:solidFill>
                  <a:srgbClr val="58585A"/>
                </a:solidFill>
              </a:rPr>
              <a:t>Block, der die Kraft auf das System überträgt</a:t>
            </a:r>
            <a:endParaRPr lang="de-CH" dirty="0" smtClean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  <a:tabLst>
                <a:tab pos="715963" algn="l"/>
              </a:tabLst>
            </a:pPr>
            <a:r>
              <a:rPr lang="de-CH" dirty="0" smtClean="0">
                <a:solidFill>
                  <a:srgbClr val="58585A"/>
                </a:solidFill>
              </a:rPr>
              <a:t>Implantat-/Sekundärteil-System</a:t>
            </a:r>
            <a:endParaRPr lang="de-CH" dirty="0" smtClean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  <a:tabLst>
                <a:tab pos="715963" algn="l"/>
              </a:tabLst>
            </a:pPr>
            <a:r>
              <a:rPr lang="de-CH" dirty="0" smtClean="0">
                <a:solidFill>
                  <a:srgbClr val="58585A"/>
                </a:solidFill>
              </a:rPr>
              <a:t>Block, in dem das Implantat fixiert ist</a:t>
            </a:r>
            <a:endParaRPr lang="de-CH" dirty="0" smtClean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715963" algn="l"/>
              </a:tabLst>
            </a:pPr>
            <a:endParaRPr lang="de-CH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432"/>
              </a:spcBef>
              <a:buNone/>
            </a:pPr>
            <a:r>
              <a:rPr lang="de-CH" dirty="0" smtClean="0">
                <a:solidFill>
                  <a:srgbClr val="58585A"/>
                </a:solidFill>
              </a:rPr>
              <a:t>Simulation einer Knochenrezession von 3 mm</a:t>
            </a:r>
          </a:p>
          <a:p>
            <a:pPr marL="0" indent="0">
              <a:spcBef>
                <a:spcPts val="432"/>
              </a:spcBef>
              <a:buNone/>
            </a:pPr>
            <a:r>
              <a:rPr lang="de-CH" dirty="0" smtClean="0">
                <a:solidFill>
                  <a:srgbClr val="58585A"/>
                </a:solidFill>
              </a:rPr>
              <a:t>Kraft wirkt in einem Abstand von 11 mm von der Einbettungsebene</a:t>
            </a:r>
            <a:endParaRPr lang="en-US" dirty="0" smtClean="0">
              <a:solidFill>
                <a:schemeClr val="tx1"/>
              </a:solidFill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367C4F"/>
              </a:buClr>
              <a:buFont typeface="Calibri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347472" indent="-347472" algn="l" defTabSz="457200">
              <a:spcBef>
                <a:spcPts val="0"/>
              </a:spcBef>
              <a:buClr>
                <a:srgbClr val="367C4F"/>
              </a:buClr>
              <a:buFont typeface="Calibri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4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0945" y="6425251"/>
            <a:ext cx="6398266" cy="268726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US" sz="10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Quelle: Norm ISO 14 801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1" y="1558215"/>
            <a:ext cx="3486150" cy="4229100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940945" y="5078626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None/>
            </a:pPr>
            <a:r>
              <a:rPr lang="de-CH" sz="1400" b="1" i="0"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583126" y="3043881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None/>
            </a:pPr>
            <a:r>
              <a:rPr lang="de-CH" sz="1400" b="1" i="0"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201345" y="4477263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None/>
            </a:pPr>
            <a:r>
              <a:rPr lang="de-CH" sz="1400" b="1" i="0"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16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Ermüdungstests Straumann PURE Ceramic Implantat vs. Ti SP.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5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0945" y="6425251"/>
            <a:ext cx="6398266" cy="268726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US" sz="10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Daten in Akten @ Straumann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613186"/>
              </p:ext>
            </p:extLst>
          </p:nvPr>
        </p:nvGraphicFramePr>
        <p:xfrm>
          <a:off x="357188" y="1577750"/>
          <a:ext cx="8520999" cy="2915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67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Umfang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l" defTabSz="457200">
                        <a:buNone/>
                      </a:pPr>
                      <a:r>
                        <a:rPr lang="de-CH" sz="16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Vergleich der Ermüdungsfestigkeit eines Titan- und </a:t>
                      </a:r>
                      <a:r>
                        <a:rPr lang="de-CH" sz="1600" b="1" i="0" baseline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Keramikimplantats</a:t>
                      </a:r>
                      <a:endParaRPr lang="de-CH" sz="1600" b="1" i="0" baseline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621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Test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Straumann</a:t>
                      </a:r>
                      <a:r>
                        <a:rPr lang="de-CH" sz="16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PURE </a:t>
                      </a:r>
                      <a:r>
                        <a:rPr lang="de-CH" sz="1600" b="0" i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Ceramic</a:t>
                      </a:r>
                      <a:r>
                        <a:rPr lang="de-CH" sz="16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Implantat 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Ø 4,1 mm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90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Kontrolle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Straumann Titan </a:t>
                      </a:r>
                      <a:r>
                        <a:rPr lang="de-CH" sz="1600" b="0" i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Grad </a:t>
                      </a:r>
                      <a:r>
                        <a:rPr lang="de-CH" sz="16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4 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CH" sz="1600" b="0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Ø 4,1 mm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90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Tests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baseline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Ermüdungstest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baseline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  <a:sym typeface="Wingdings"/>
                        </a:rPr>
                        <a:t></a:t>
                      </a:r>
                      <a:r>
                        <a:rPr lang="de-CH" sz="1600" b="0" i="0" baseline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Einwirkung dynamischer Belastung (</a:t>
                      </a:r>
                      <a:r>
                        <a:rPr lang="de-CH" sz="1600" b="1" i="0" baseline="0">
                          <a:solidFill>
                            <a:srgbClr val="367C4F"/>
                          </a:solidFill>
                          <a:latin typeface="Arial"/>
                          <a:ea typeface="+mn-ea"/>
                          <a:cs typeface="Arial"/>
                        </a:rPr>
                        <a:t>F</a:t>
                      </a:r>
                      <a:r>
                        <a:rPr lang="de-CH" sz="1600" b="0" i="0" baseline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87" y="2167302"/>
            <a:ext cx="2076469" cy="2518995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402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170041"/>
              </p:ext>
            </p:extLst>
          </p:nvPr>
        </p:nvGraphicFramePr>
        <p:xfrm>
          <a:off x="428625" y="2796226"/>
          <a:ext cx="4572000" cy="356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Ermüdungstests Straumann PURE Ceramic Implantat vs. Ti SP.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6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0945" y="6425251"/>
            <a:ext cx="6398266" cy="268726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US" sz="10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Daten in Akten @ Straumann</a:t>
            </a:r>
          </a:p>
          <a:p>
            <a:pPr marL="0" indent="0" algn="l" defTabSz="457200">
              <a:spcBef>
                <a:spcPts val="0"/>
              </a:spcBef>
              <a:buNone/>
            </a:pPr>
            <a:r>
              <a:rPr lang="en-US" sz="10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Testaufbau entsprechend Norm ISO 14 801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0568"/>
              </p:ext>
            </p:extLst>
          </p:nvPr>
        </p:nvGraphicFramePr>
        <p:xfrm>
          <a:off x="357188" y="1577750"/>
          <a:ext cx="8521002" cy="3919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2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77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1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Auswertung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l" defTabSz="457200">
                        <a:buNone/>
                      </a:pPr>
                      <a:r>
                        <a:rPr lang="de-CH" sz="1200" b="1" i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Straumann</a:t>
                      </a:r>
                      <a:r>
                        <a:rPr lang="de-CH" sz="12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PURE </a:t>
                      </a:r>
                      <a:r>
                        <a:rPr lang="de-CH" sz="1200" b="1" i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Ceramic</a:t>
                      </a:r>
                      <a:r>
                        <a:rPr lang="de-CH" sz="12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Implantate</a:t>
                      </a:r>
                      <a:r>
                        <a:rPr lang="de-CH" sz="12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zeigen höhere Ermüdungsfestigkeit als zweiteilige Titanimplantate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979">
                <a:tc gridSpan="2"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Ermüdungsresistenz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616">
                <a:tc gridSpan="2"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018270" y="3096350"/>
            <a:ext cx="2212536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33089" y="3106517"/>
            <a:ext cx="0" cy="38915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3848" y="3262972"/>
            <a:ext cx="667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de-CH" sz="1400" b="1" i="0">
                <a:latin typeface="Calibri"/>
                <a:ea typeface="+mn-ea"/>
                <a:cs typeface="+mn-cs"/>
              </a:rPr>
              <a:t>+18 %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572881" y="4297955"/>
            <a:ext cx="1554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de-CH" sz="1000" b="0" i="0" dirty="0">
                <a:latin typeface="Arial"/>
                <a:ea typeface="+mn-ea"/>
                <a:cs typeface="Arial"/>
              </a:rPr>
              <a:t>Ermüdungsfestigkeit [N]</a:t>
            </a:r>
          </a:p>
        </p:txBody>
      </p:sp>
    </p:spTree>
    <p:extLst>
      <p:ext uri="{BB962C8B-B14F-4D97-AF65-F5344CB8AC3E}">
        <p14:creationId xmlns:p14="http://schemas.microsoft.com/office/powerpoint/2010/main" val="31681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18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Mechanische Tests: </a:t>
            </a:r>
            <a:r>
              <a:rPr lang="de-DE" sz="1800" b="1" i="0" baseline="0" dirty="0" err="1">
                <a:solidFill>
                  <a:srgbClr val="217934"/>
                </a:solidFill>
                <a:latin typeface="Arial"/>
                <a:ea typeface="+mj-ea"/>
                <a:cs typeface="Arial"/>
              </a:rPr>
              <a:t>Straumann</a:t>
            </a:r>
            <a:r>
              <a:rPr lang="de-DE" sz="18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PURE </a:t>
            </a:r>
            <a:r>
              <a:rPr lang="de-DE" sz="1800" b="1" i="0" baseline="0" dirty="0" err="1">
                <a:solidFill>
                  <a:srgbClr val="217934"/>
                </a:solidFill>
                <a:latin typeface="Arial"/>
                <a:ea typeface="+mj-ea"/>
                <a:cs typeface="Arial"/>
              </a:rPr>
              <a:t>Ceramic</a:t>
            </a:r>
            <a:r>
              <a:rPr lang="de-DE" sz="18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Implantat vs. Z-System.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7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0945" y="6425251"/>
            <a:ext cx="6398266" cy="268726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US" sz="10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Daten in Akten @ Straumann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64594"/>
              </p:ext>
            </p:extLst>
          </p:nvPr>
        </p:nvGraphicFramePr>
        <p:xfrm>
          <a:off x="357188" y="1577750"/>
          <a:ext cx="8520999" cy="4439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67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Umfang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l" defTabSz="457200">
                        <a:buNone/>
                      </a:pPr>
                      <a:r>
                        <a:rPr lang="de-CH" sz="16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Vergleich der Einwirkung von statischer Belastung auf zwei verschiedene </a:t>
                      </a:r>
                      <a:r>
                        <a:rPr lang="de-CH" sz="1600" b="1" i="0" dirty="0" err="1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Keramikimplantate</a:t>
                      </a:r>
                      <a:endParaRPr lang="de-CH" sz="1600" b="1" i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621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Test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Straumann PURE Ceramic Implantat 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baseline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Ø 4,1 mm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90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Kontrolle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 System Z-Look EVO Rapide Keramik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CH" sz="1600" b="0" i="0" baseline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Ø 4,0 mm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90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6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Tests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3464" indent="-283464" algn="l" defTabSz="457200">
                        <a:buClr>
                          <a:srgbClr val="367C4F"/>
                        </a:buClr>
                        <a:buFont typeface="Wingdings"/>
                        <a:buChar char="§"/>
                      </a:pPr>
                      <a:r>
                        <a:rPr lang="de-CH" sz="16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End-Bruchfestigkeit</a:t>
                      </a:r>
                    </a:p>
                    <a:p>
                      <a:pPr marL="740664" lvl="1" indent="-283464" algn="l" defTabSz="457200">
                        <a:buClr>
                          <a:srgbClr val="BBD14A"/>
                        </a:buClr>
                        <a:buFont typeface="Arial"/>
                        <a:buChar char="•"/>
                      </a:pPr>
                      <a:r>
                        <a:rPr lang="de-CH" sz="14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Quasi-statische Belastungseinwirkung</a:t>
                      </a:r>
                    </a:p>
                    <a:p>
                      <a:pPr marL="740664" lvl="1" indent="-283464" algn="l" defTabSz="457200">
                        <a:buClr>
                          <a:srgbClr val="BBD14A"/>
                        </a:buClr>
                        <a:buFont typeface="Arial"/>
                        <a:buChar char="•"/>
                      </a:pPr>
                      <a:r>
                        <a:rPr lang="de-CH" sz="1400" b="0" i="0" baseline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Testmedium: Luft</a:t>
                      </a:r>
                    </a:p>
                    <a:p>
                      <a:pPr marL="283464" indent="-283464" algn="l" defTabSz="457200">
                        <a:buFontTx/>
                        <a:buChar char="-"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83464" indent="-283464" algn="l" defTabSz="457200">
                        <a:buClr>
                          <a:srgbClr val="367C4F"/>
                        </a:buClr>
                        <a:buFont typeface="Wingdings"/>
                        <a:buChar char="§"/>
                      </a:pPr>
                      <a:r>
                        <a:rPr lang="de-CH" sz="1600" b="0" i="0" baseline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Ermüdungstests</a:t>
                      </a:r>
                    </a:p>
                    <a:p>
                      <a:pPr marL="740664" lvl="1" indent="-283464" algn="l" defTabSz="457200">
                        <a:buClr>
                          <a:srgbClr val="BBD14A"/>
                        </a:buClr>
                        <a:buFont typeface="Arial"/>
                        <a:buChar char="•"/>
                      </a:pPr>
                      <a:r>
                        <a:rPr lang="de-CH" sz="1400" b="0" i="0" baseline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Einwirkung dynamischer Belastung (2 Hz)</a:t>
                      </a:r>
                    </a:p>
                    <a:p>
                      <a:pPr marL="740664" lvl="1" indent="-283464" algn="l" defTabSz="457200">
                        <a:buClr>
                          <a:srgbClr val="BBD14A"/>
                        </a:buClr>
                        <a:buFont typeface="Arial"/>
                        <a:buChar char="•"/>
                      </a:pPr>
                      <a:r>
                        <a:rPr lang="de-CH" sz="1400" b="0" i="0" baseline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Testmedium: Kochsalzlösung</a:t>
                      </a:r>
                    </a:p>
                    <a:p>
                      <a:pPr marL="740664" lvl="1" indent="-283464" algn="l" defTabSz="457200">
                        <a:buFontTx/>
                        <a:buChar char="-"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87" y="2167302"/>
            <a:ext cx="2076469" cy="2518995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812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18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Mechanische Tests: </a:t>
            </a:r>
            <a:r>
              <a:rPr lang="de-DE" sz="1800" b="1" i="0" baseline="0" dirty="0" err="1">
                <a:solidFill>
                  <a:srgbClr val="217934"/>
                </a:solidFill>
                <a:latin typeface="Arial"/>
                <a:ea typeface="+mj-ea"/>
                <a:cs typeface="Arial"/>
              </a:rPr>
              <a:t>Straumann</a:t>
            </a:r>
            <a:r>
              <a:rPr lang="de-DE" sz="18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PURE </a:t>
            </a:r>
            <a:r>
              <a:rPr lang="de-DE" sz="1800" b="1" i="0" baseline="0" dirty="0" err="1">
                <a:solidFill>
                  <a:srgbClr val="217934"/>
                </a:solidFill>
                <a:latin typeface="Arial"/>
                <a:ea typeface="+mj-ea"/>
                <a:cs typeface="Arial"/>
              </a:rPr>
              <a:t>Ceramic</a:t>
            </a:r>
            <a:r>
              <a:rPr lang="de-DE" sz="1800" b="1" i="0" baseline="0" dirty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Implantat vs. Z-System.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8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0945" y="6425251"/>
            <a:ext cx="6398266" cy="268726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US" sz="10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Daten in Akten @ Straumann</a:t>
            </a:r>
          </a:p>
          <a:p>
            <a:pPr marL="0" indent="0" algn="l" defTabSz="457200">
              <a:spcBef>
                <a:spcPts val="0"/>
              </a:spcBef>
              <a:buNone/>
            </a:pPr>
            <a:r>
              <a:rPr lang="en-US" sz="1000" b="0" i="1" baseline="0">
                <a:solidFill>
                  <a:srgbClr val="58585A"/>
                </a:solidFill>
                <a:latin typeface="Arial"/>
                <a:ea typeface="+mn-ea"/>
                <a:cs typeface="Cambria"/>
              </a:rPr>
              <a:t>Testaufbau entsprechend Norm ISO 14 801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36188"/>
              </p:ext>
            </p:extLst>
          </p:nvPr>
        </p:nvGraphicFramePr>
        <p:xfrm>
          <a:off x="357188" y="1577750"/>
          <a:ext cx="8521002" cy="3919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2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77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CH" sz="11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Auswertung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l" defTabSz="457200">
                        <a:buNone/>
                      </a:pPr>
                      <a:r>
                        <a:rPr lang="de-CH" sz="11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Straumann PURE </a:t>
                      </a:r>
                      <a:r>
                        <a:rPr lang="de-DE" sz="1100" b="1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Ceramic</a:t>
                      </a:r>
                      <a:r>
                        <a:rPr lang="de-CH" sz="1100" b="1" i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CH" sz="1100" b="1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Implantate</a:t>
                      </a:r>
                      <a:r>
                        <a:rPr lang="de-CH" sz="1100" b="1" i="0" baseline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zeigen höhere Belastungsresistenz als das Mitbewerber-Keramikimplantat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979">
                <a:tc gridSpan="2"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Statische Resistenz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1600" b="0" i="0" dirty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Ermüdungsresistenz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616">
                <a:tc gridSpan="2"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57188" y="2824722"/>
            <a:ext cx="3802918" cy="3274101"/>
            <a:chOff x="357188" y="2824722"/>
            <a:chExt cx="3802918" cy="3274101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9523511"/>
                </p:ext>
              </p:extLst>
            </p:nvPr>
          </p:nvGraphicFramePr>
          <p:xfrm>
            <a:off x="357188" y="2824722"/>
            <a:ext cx="3677003" cy="27588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5" name="Straight Connector 14"/>
            <p:cNvCxnSpPr/>
            <p:nvPr/>
          </p:nvCxnSpPr>
          <p:spPr>
            <a:xfrm>
              <a:off x="2018270" y="3188045"/>
              <a:ext cx="15075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138616" y="3188045"/>
              <a:ext cx="0" cy="691977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76829" y="3291762"/>
              <a:ext cx="667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None/>
              </a:pPr>
              <a:r>
                <a:rPr lang="de-CH" sz="1400" b="1" i="0">
                  <a:latin typeface="Calibri"/>
                  <a:ea typeface="+mn-ea"/>
                  <a:cs typeface="+mn-cs"/>
                </a:rPr>
                <a:t>+49 %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5590" y="5443298"/>
              <a:ext cx="1940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None/>
              </a:pPr>
              <a:r>
                <a:rPr lang="de-CH" sz="1200" b="0" i="0" dirty="0" err="1">
                  <a:latin typeface="Arial"/>
                  <a:ea typeface="+mn-ea"/>
                  <a:cs typeface="Arial"/>
                </a:rPr>
                <a:t>Straumann</a:t>
              </a:r>
              <a:r>
                <a:rPr lang="de-CH" sz="1200" b="0" i="0" dirty="0">
                  <a:latin typeface="Arial"/>
                  <a:ea typeface="+mn-ea"/>
                  <a:cs typeface="Arial"/>
                </a:rPr>
                <a:t>® PURE </a:t>
              </a:r>
            </a:p>
            <a:p>
              <a:pPr algn="ctr" defTabSz="457200">
                <a:buNone/>
              </a:pPr>
              <a:r>
                <a:rPr lang="de-CH" sz="1200" b="0" i="0" dirty="0" err="1">
                  <a:latin typeface="Arial"/>
                  <a:ea typeface="+mn-ea"/>
                  <a:cs typeface="Arial"/>
                </a:rPr>
                <a:t>Ceramic</a:t>
              </a:r>
              <a:r>
                <a:rPr lang="de-CH" sz="1200" b="0" i="0" dirty="0">
                  <a:latin typeface="Arial"/>
                  <a:ea typeface="+mn-ea"/>
                  <a:cs typeface="Arial"/>
                </a:rPr>
                <a:t> Implantat </a:t>
              </a:r>
            </a:p>
            <a:p>
              <a:pPr algn="ctr" defTabSz="457200">
                <a:buNone/>
              </a:pPr>
              <a:r>
                <a:rPr lang="de-CH" sz="1200" b="0" i="0" dirty="0">
                  <a:latin typeface="Arial"/>
                  <a:ea typeface="+mn-ea"/>
                  <a:cs typeface="Arial"/>
                </a:rPr>
                <a:t>Ø 4,1 mm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20095" y="5452492"/>
              <a:ext cx="1940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None/>
              </a:pPr>
              <a:r>
                <a:rPr lang="de-CH" sz="1200" b="0" i="0" dirty="0">
                  <a:latin typeface="Arial"/>
                  <a:ea typeface="+mn-ea"/>
                  <a:cs typeface="Arial"/>
                </a:rPr>
                <a:t>Z-Systems </a:t>
              </a:r>
            </a:p>
            <a:p>
              <a:pPr algn="ctr" defTabSz="457200">
                <a:buNone/>
              </a:pPr>
              <a:r>
                <a:rPr lang="de-CH" sz="1200" b="0" i="0" dirty="0">
                  <a:latin typeface="Arial"/>
                  <a:ea typeface="+mn-ea"/>
                  <a:cs typeface="Arial"/>
                </a:rPr>
                <a:t>Z-Look </a:t>
              </a:r>
              <a:r>
                <a:rPr lang="de-CH" sz="1200" b="0" i="0" dirty="0" err="1">
                  <a:latin typeface="Arial"/>
                  <a:ea typeface="+mn-ea"/>
                  <a:cs typeface="Arial"/>
                </a:rPr>
                <a:t>Evo</a:t>
              </a:r>
              <a:r>
                <a:rPr lang="de-CH" sz="1200" b="0" i="0" dirty="0">
                  <a:latin typeface="Arial"/>
                  <a:ea typeface="+mn-ea"/>
                  <a:cs typeface="Arial"/>
                </a:rPr>
                <a:t> Rapide</a:t>
              </a:r>
            </a:p>
            <a:p>
              <a:pPr algn="ctr" defTabSz="457200">
                <a:buNone/>
              </a:pPr>
              <a:r>
                <a:rPr lang="de-CH" sz="1200" b="0" i="0" dirty="0">
                  <a:latin typeface="Arial"/>
                  <a:ea typeface="+mn-ea"/>
                  <a:cs typeface="Arial"/>
                </a:rPr>
                <a:t>Ø 4,0 mm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10202" y="2869174"/>
            <a:ext cx="3808808" cy="3270838"/>
            <a:chOff x="4810202" y="2869174"/>
            <a:chExt cx="3808808" cy="3270838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56830610"/>
                </p:ext>
              </p:extLst>
            </p:nvPr>
          </p:nvGraphicFramePr>
          <p:xfrm>
            <a:off x="4810202" y="2869174"/>
            <a:ext cx="3677003" cy="27588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4" name="Straight Connector 3"/>
            <p:cNvCxnSpPr/>
            <p:nvPr/>
          </p:nvCxnSpPr>
          <p:spPr>
            <a:xfrm>
              <a:off x="6462584" y="3126264"/>
              <a:ext cx="15075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615882" y="3113904"/>
              <a:ext cx="0" cy="252000"/>
            </a:xfrm>
            <a:prstGeom prst="straightConnector1">
              <a:avLst/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591165" y="3086015"/>
              <a:ext cx="667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None/>
              </a:pPr>
              <a:r>
                <a:rPr lang="de-CH" sz="1400" b="1" i="0">
                  <a:latin typeface="Calibri"/>
                  <a:ea typeface="+mn-ea"/>
                  <a:cs typeface="+mn-cs"/>
                </a:rPr>
                <a:t>+11 %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14494" y="5484487"/>
              <a:ext cx="1940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None/>
              </a:pPr>
              <a:r>
                <a:rPr lang="de-CH" sz="1200" b="0" i="0">
                  <a:latin typeface="Arial"/>
                  <a:ea typeface="+mn-ea"/>
                  <a:cs typeface="Arial"/>
                </a:rPr>
                <a:t>Straumann® PURE </a:t>
              </a:r>
            </a:p>
            <a:p>
              <a:pPr algn="ctr" defTabSz="457200">
                <a:buNone/>
              </a:pPr>
              <a:r>
                <a:rPr lang="de-CH" sz="1200" b="0" i="0">
                  <a:latin typeface="Arial"/>
                  <a:ea typeface="+mn-ea"/>
                  <a:cs typeface="Arial"/>
                </a:rPr>
                <a:t>Ceramic Implantat </a:t>
              </a:r>
            </a:p>
            <a:p>
              <a:pPr algn="ctr" defTabSz="457200">
                <a:buNone/>
              </a:pPr>
              <a:r>
                <a:rPr lang="de-CH" sz="1200" b="0" i="0">
                  <a:latin typeface="Arial"/>
                  <a:ea typeface="+mn-ea"/>
                  <a:cs typeface="Arial"/>
                </a:rPr>
                <a:t>Ø 4,1 mm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78999" y="5493681"/>
              <a:ext cx="1940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buNone/>
              </a:pPr>
              <a:r>
                <a:rPr lang="de-CH" sz="1200" b="0" i="0">
                  <a:latin typeface="Arial"/>
                  <a:ea typeface="+mn-ea"/>
                  <a:cs typeface="Arial"/>
                </a:rPr>
                <a:t>Z-Systems </a:t>
              </a:r>
            </a:p>
            <a:p>
              <a:pPr algn="ctr" defTabSz="457200">
                <a:buNone/>
              </a:pPr>
              <a:r>
                <a:rPr lang="de-CH" sz="1200" b="0" i="0">
                  <a:latin typeface="Arial"/>
                  <a:ea typeface="+mn-ea"/>
                  <a:cs typeface="Arial"/>
                </a:rPr>
                <a:t>Z-Look Evo Rapide</a:t>
              </a:r>
            </a:p>
            <a:p>
              <a:pPr algn="ctr" defTabSz="457200">
                <a:buNone/>
              </a:pPr>
              <a:r>
                <a:rPr lang="de-CH" sz="1200" b="0" i="0">
                  <a:latin typeface="Arial"/>
                  <a:ea typeface="+mn-ea"/>
                  <a:cs typeface="Arial"/>
                </a:rPr>
                <a:t>Ø 4,0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6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342000"/>
            <a:ext cx="8627324" cy="698337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Wissenschaftliche Nachweise</a:t>
            </a:r>
            <a:br>
              <a:rPr lang="de-DE" sz="24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</a:b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Präklinisch 1 - ZrO</a:t>
            </a:r>
            <a:r>
              <a:rPr lang="de-DE" sz="2000" b="1" i="0" baseline="-25000">
                <a:solidFill>
                  <a:srgbClr val="217934"/>
                </a:solidFill>
                <a:latin typeface="Arial"/>
                <a:ea typeface="+mj-ea"/>
                <a:cs typeface="Arial"/>
              </a:rPr>
              <a:t>2</a:t>
            </a:r>
            <a:r>
              <a:rPr lang="de-DE" sz="2000" b="1" i="0" baseline="0">
                <a:solidFill>
                  <a:srgbClr val="217934"/>
                </a:solidFill>
                <a:latin typeface="Arial"/>
                <a:ea typeface="+mj-ea"/>
                <a:cs typeface="Arial"/>
              </a:rPr>
              <a:t> Zahnimplantate vs. Standard-Ti-SLA-Implantate.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de-DE" b="0" i="0">
                <a:latin typeface="Arial" pitchFamily="34" charset="0"/>
                <a:cs typeface="Arial" pitchFamily="34" charset="0"/>
              </a:rPr>
              <a:pPr/>
              <a:t>9</a:t>
            </a:fld>
            <a:endParaRPr lang="de-DE" b="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09" y="6438899"/>
            <a:ext cx="6868632" cy="255078"/>
          </a:xfrm>
        </p:spPr>
        <p:txBody>
          <a:bodyPr/>
          <a:lstStyle/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 M. et al. ‘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Osseointegration of zirconia and titanium dental implants: a histological 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and histomorphometrical study in the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maxilla of pigs</a:t>
            </a: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’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Clin. Oral Impl. Res. 20, 2009; 1247–1253</a:t>
            </a:r>
          </a:p>
          <a:p>
            <a:pPr marL="0" indent="0" algn="l" defTabSz="457200">
              <a:spcBef>
                <a:spcPts val="0"/>
              </a:spcBef>
              <a:buNone/>
            </a:pPr>
            <a:r>
              <a:rPr lang="en-GB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Gahlert M. et al. ‘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A Comparison Study of the Osseointegration of </a:t>
            </a:r>
            <a:r>
              <a:rPr lang="de-CH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Zirconia and Titanium Dental Implants. A </a:t>
            </a:r>
            <a:r>
              <a:rPr lang="en-US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Biomechanical Evaluation in the Maxilla of Pigs ‘</a:t>
            </a:r>
            <a:r>
              <a:rPr lang="fr-FR" sz="800" b="0" i="0" baseline="0">
                <a:solidFill>
                  <a:srgbClr val="58585A"/>
                </a:solidFill>
                <a:latin typeface="Arial"/>
                <a:ea typeface="+mn-ea"/>
                <a:cs typeface="Arial"/>
              </a:rPr>
              <a:t>Clin Implant Dent Relat Res. 2010 Dec;12(4):297-305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15741"/>
              </p:ext>
            </p:extLst>
          </p:nvPr>
        </p:nvGraphicFramePr>
        <p:xfrm>
          <a:off x="357188" y="1577750"/>
          <a:ext cx="8520999" cy="482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678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1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Umfang</a:t>
                      </a:r>
                      <a:endParaRPr lang="de-DE" sz="1600" b="1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l" defTabSz="457200">
                        <a:buNone/>
                      </a:pPr>
                      <a:r>
                        <a:rPr lang="de-DE" sz="1600" b="1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Untersuchung der </a:t>
                      </a:r>
                      <a:r>
                        <a:rPr lang="de-DE" sz="1600" b="1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Osseointegration</a:t>
                      </a:r>
                      <a:r>
                        <a:rPr lang="de-DE" sz="1600" b="1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von mikrostrukturierten </a:t>
                      </a:r>
                      <a:r>
                        <a:rPr lang="de-DE" sz="1600" b="1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Zirkonoxidimplantaten</a:t>
                      </a:r>
                      <a:r>
                        <a:rPr lang="de-DE" sz="1600" b="1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im Vergleich zu sandgestrahlten und säuregeätzten (SLA) Titanimplantaten</a:t>
                      </a:r>
                      <a:endParaRPr lang="de-DE" sz="1600" b="1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805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Test</a:t>
                      </a:r>
                      <a:endParaRPr lang="de-DE" sz="1600" b="0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Straumann PURE </a:t>
                      </a:r>
                      <a:r>
                        <a:rPr lang="de-DE" sz="16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Ceramic</a:t>
                      </a: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Implantat 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ZLA-ähnliche Oberfläche </a:t>
                      </a:r>
                      <a:r>
                        <a:rPr lang="de-DE" sz="12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(gleiches </a:t>
                      </a:r>
                      <a:r>
                        <a:rPr lang="de-DE" sz="12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Ätzverfahren</a:t>
                      </a:r>
                      <a:r>
                        <a:rPr lang="de-DE" sz="12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Tapered</a:t>
                      </a: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16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Effect</a:t>
                      </a:r>
                      <a:r>
                        <a:rPr lang="de-DE" sz="16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Gewindegänge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Ø 4,1 mm</a:t>
                      </a:r>
                    </a:p>
                    <a:p>
                      <a:pPr algn="l" defTabSz="457200">
                        <a:buNone/>
                      </a:pPr>
                      <a:endParaRPr lang="de-DE" sz="1600" noProof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395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Kontrolle</a:t>
                      </a:r>
                      <a:endParaRPr lang="de-DE" sz="1600" b="0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Straumann Titan Grade 4 </a:t>
                      </a:r>
                    </a:p>
                    <a:p>
                      <a:pPr marL="1700784" indent="-1700784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SLA®-Oberfläche 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DE" sz="16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Tapered</a:t>
                      </a: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16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Effect</a:t>
                      </a: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Gewindegänge</a:t>
                      </a:r>
                    </a:p>
                    <a:p>
                      <a:pPr algn="l" defTabSz="457200">
                        <a:buNone/>
                      </a:pPr>
                      <a:r>
                        <a:rPr lang="de-DE" sz="16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Ø 4,1 mm</a:t>
                      </a:r>
                      <a:endParaRPr lang="de-DE" sz="1600" b="0" i="0" baseline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197"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Prüfärzte</a:t>
                      </a:r>
                      <a:endParaRPr lang="de-DE" sz="1600" b="0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00784" indent="-1700784" algn="l" defTabSz="457200">
                        <a:spcBef>
                          <a:spcPts val="4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Dr. H. </a:t>
                      </a:r>
                      <a:r>
                        <a:rPr lang="de-DE" sz="16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Kniha</a:t>
                      </a: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&amp; Dr. M. </a:t>
                      </a:r>
                      <a:r>
                        <a:rPr lang="de-DE" sz="16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Gahlert</a:t>
                      </a:r>
                      <a:endParaRPr lang="de-DE" sz="1600" b="0" i="0" noProof="0" dirty="0" smtClean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indent="0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Dr. S. </a:t>
                      </a:r>
                      <a:r>
                        <a:rPr lang="de-DE" sz="1600" b="0" i="0" noProof="0" dirty="0" err="1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Röhling</a:t>
                      </a: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&amp; Ing.</a:t>
                      </a:r>
                      <a:r>
                        <a:rPr lang="de-DE" sz="1600" b="0" i="0" baseline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S. Eichhorn</a:t>
                      </a:r>
                    </a:p>
                    <a:p>
                      <a:pPr marL="0" indent="0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Prof. S. Milz &amp; Ing. C. Sprecher</a:t>
                      </a:r>
                      <a:endParaRPr lang="de-DE" sz="1600" b="0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(Privatpraxis in München)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(TU München)</a:t>
                      </a:r>
                    </a:p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600" b="0" i="0" noProof="0" dirty="0" smtClean="0">
                          <a:solidFill>
                            <a:srgbClr val="58585A"/>
                          </a:solidFill>
                          <a:latin typeface="Arial"/>
                          <a:ea typeface="+mn-ea"/>
                          <a:cs typeface="Arial"/>
                        </a:rPr>
                        <a:t>(AO-Stiftung in Davos)</a:t>
                      </a:r>
                      <a:endParaRPr lang="de-DE" sz="1600" b="0" i="0" noProof="0" dirty="0">
                        <a:solidFill>
                          <a:srgbClr val="58585A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602" y="2369483"/>
            <a:ext cx="1520631" cy="10223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937" y="3676713"/>
            <a:ext cx="1517428" cy="1029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546" y="2369483"/>
            <a:ext cx="720000" cy="1237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882" y="3676713"/>
            <a:ext cx="713328" cy="12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-Design">
  <a:themeElements>
    <a:clrScheme name="Straumann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217934"/>
      </a:accent1>
      <a:accent2>
        <a:srgbClr val="BFD12F"/>
      </a:accent2>
      <a:accent3>
        <a:srgbClr val="9B9C9D"/>
      </a:accent3>
      <a:accent4>
        <a:srgbClr val="80B288"/>
      </a:accent4>
      <a:accent5>
        <a:srgbClr val="C1D8C2"/>
      </a:accent5>
      <a:accent6>
        <a:srgbClr val="62A099"/>
      </a:accent6>
      <a:hlink>
        <a:srgbClr val="217934"/>
      </a:hlink>
      <a:folHlink>
        <a:srgbClr val="BFD1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Straumann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217934"/>
      </a:accent1>
      <a:accent2>
        <a:srgbClr val="BFD12F"/>
      </a:accent2>
      <a:accent3>
        <a:srgbClr val="9B9C9D"/>
      </a:accent3>
      <a:accent4>
        <a:srgbClr val="80B288"/>
      </a:accent4>
      <a:accent5>
        <a:srgbClr val="C1D8C2"/>
      </a:accent5>
      <a:accent6>
        <a:srgbClr val="62A099"/>
      </a:accent6>
      <a:hlink>
        <a:srgbClr val="217934"/>
      </a:hlink>
      <a:folHlink>
        <a:srgbClr val="BFD12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2622</Words>
  <Application>Microsoft Office PowerPoint</Application>
  <PresentationFormat>Bildschirmpräsentation (4:3)</PresentationFormat>
  <Paragraphs>422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9" baseType="lpstr">
      <vt:lpstr>MS Mincho</vt:lpstr>
      <vt:lpstr>Akkurat-Light</vt:lpstr>
      <vt:lpstr>Arial</vt:lpstr>
      <vt:lpstr>Calibri</vt:lpstr>
      <vt:lpstr>Cambria</vt:lpstr>
      <vt:lpstr>Futura Std Medium</vt:lpstr>
      <vt:lpstr>Symbol</vt:lpstr>
      <vt:lpstr>Times New Roman</vt:lpstr>
      <vt:lpstr>Wingdings</vt:lpstr>
      <vt:lpstr>Office-Design</vt:lpstr>
      <vt:lpstr>Benutzerdefiniertes Design</vt:lpstr>
      <vt:lpstr>Straumann® PURE Ceramic Implantat Wissenschaft</vt:lpstr>
      <vt:lpstr>Das Implantat Material – Eigenschaften angepasst an klinische Anforderungen.</vt:lpstr>
      <vt:lpstr>Das Implantat Material – Jedes einzelne Implantat ist eignungsgeprüft.</vt:lpstr>
      <vt:lpstr>Wissenschaftliche Nachweise Aufbau von mechanischen Tests entspricht der Norm ISO 14 801.</vt:lpstr>
      <vt:lpstr>Wissenschaftliche Nachweise Ermüdungstests Straumann PURE Ceramic Implantat vs. Ti SP.</vt:lpstr>
      <vt:lpstr>Wissenschaftliche Nachweise Ermüdungstests Straumann PURE Ceramic Implantat vs. Ti SP.</vt:lpstr>
      <vt:lpstr>Wissenschaftliche Nachweise Mechanische Tests: Straumann PURE Ceramic Implantat vs. Z-System.</vt:lpstr>
      <vt:lpstr>Wissenschaftliche Nachweise Mechanische Tests: Straumann PURE Ceramic Implantat vs. Z-System.</vt:lpstr>
      <vt:lpstr>Wissenschaftliche Nachweise Präklinisch 1 - ZrO2 Zahnimplantate vs. Standard-Ti-SLA-Implantate.</vt:lpstr>
      <vt:lpstr>Wissenschaftliche Nachweise Präklinisch 1 - ZrO2 Zahnimplantate vs. Standard-Ti-SLA-Implantate.</vt:lpstr>
      <vt:lpstr>Wissenschaftliche Nachweise Präklinisch 1 - ZrO2 Zahnimplantate vs. Standard-Ti-SLA-Implantate.</vt:lpstr>
      <vt:lpstr>Wissenschaftliche Nachweise Präklinisch 1 - ZrO2 Zahnimplantate vs. Standard-Ti-SLA-Implantate.</vt:lpstr>
      <vt:lpstr>Wissenschaftliche Nachweise Präklinisch 1 - ZrO2 Zahnimplantate vs. Standard-Ti-SLA-Implantate.</vt:lpstr>
      <vt:lpstr>Wissenschaftliche Nachweise Präklinisch 1 - ZrO2 Zahnimplantate vs. Standard-Ti-SLA-Implantate.</vt:lpstr>
      <vt:lpstr>Wissenschaftliche Nachweise Präklinisch 2 - ZrO2 Zahnimplantate vs. Standard-Ti-SLA-Implantate.</vt:lpstr>
      <vt:lpstr>Wissenschaftliche Nachweise Präklinisch 2 - ZrO2 Zahnimplantate vs. Standard-Ti-SLA-Implantate.</vt:lpstr>
      <vt:lpstr>Wissenschaftliche Nachweise Präklinisch 2 - ZrO2 Zahnimplantate vs. Standard-Ti-SLA-Implantate.</vt:lpstr>
      <vt:lpstr>Wissenschaftliche Nachweise Präklinisch 2 - ZrO2 Zahnimplantate vs. Standard-Ti-SLA-Implantate.</vt:lpstr>
      <vt:lpstr>Wissenschaftliche Nachweise Präklinisch 2 - ZrO2 Zahnimplantate vs. Standard-Ti-SLA-Implantate.</vt:lpstr>
      <vt:lpstr>Wissenschaftliche Nachweise Präklinisch 3 – Weichgewebereaktion ZrO2 vs. Ti-SLActive®-Implantate.</vt:lpstr>
      <vt:lpstr>Wissenschaftliche Nachweise Präklinisch 3 – Weichgewebereaktion ZrO2 vs. Ti-SLActive®-Implantate.</vt:lpstr>
      <vt:lpstr>Wissenschaftliche Nachweise Präklinisch 3 – Weichgewebereaktion ZrO2 vs. Ti-SLActive®-Implantate.</vt:lpstr>
      <vt:lpstr>Wissenschaftliche Nachweise Präklinisch 3 – Weichgewebereaktion ZrO2 vs. Ti-SLActive®-Implantate.</vt:lpstr>
      <vt:lpstr>Wissenschaftliche Nachweise Klinisch 1 – Prospektive klinische Studie bei Einzelzahnlücken.</vt:lpstr>
      <vt:lpstr>Wissenschaftliche Nachweise Klinisch 1 – Prospektive klinische Studie bei Einzelzahnlücken.</vt:lpstr>
      <vt:lpstr>Wissenschaftliche Nachweise Klinisch 1 – Prospektive klinische Studie bei Einzelzahnlücken.</vt:lpstr>
      <vt:lpstr>Wissenschaftliche Nachweise Klinisch 1 – Prospektive klinische Studie bei Einzelzahnlücken.</vt:lpstr>
      <vt:lpstr>Wissenschaftliche Nachweise Klinisch 1 – Prospektive klinische Studie bei Einzelzahnlücken.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Implantat Material – Eigenschaften angepasst an klinische Anforderungen.</dc:title>
  <dc:creator>Stephan Rilling</dc:creator>
  <cp:lastModifiedBy>Maurizio Vitomarco</cp:lastModifiedBy>
  <cp:revision>579</cp:revision>
  <cp:lastPrinted>2014-02-19T15:00:17Z</cp:lastPrinted>
  <dcterms:created xsi:type="dcterms:W3CDTF">2013-02-26T13:40:25Z</dcterms:created>
  <dcterms:modified xsi:type="dcterms:W3CDTF">2017-08-24T07:48:47Z</dcterms:modified>
</cp:coreProperties>
</file>