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5" r:id="rId2"/>
    <p:sldMasterId id="2147483768" r:id="rId3"/>
    <p:sldMasterId id="2147483781" r:id="rId4"/>
    <p:sldMasterId id="2147483794" r:id="rId5"/>
    <p:sldMasterId id="2147483807" r:id="rId6"/>
    <p:sldMasterId id="2147483820" r:id="rId7"/>
    <p:sldMasterId id="2147483833" r:id="rId8"/>
    <p:sldMasterId id="2147483846" r:id="rId9"/>
    <p:sldMasterId id="2147483859" r:id="rId10"/>
    <p:sldMasterId id="2147483872" r:id="rId11"/>
    <p:sldMasterId id="2147483885" r:id="rId12"/>
    <p:sldMasterId id="2147483898" r:id="rId13"/>
    <p:sldMasterId id="2147483911" r:id="rId14"/>
  </p:sldMasterIdLst>
  <p:notesMasterIdLst>
    <p:notesMasterId r:id="rId30"/>
  </p:notesMasterIdLst>
  <p:handoutMasterIdLst>
    <p:handoutMasterId r:id="rId31"/>
  </p:handoutMasterIdLst>
  <p:sldIdLst>
    <p:sldId id="311" r:id="rId15"/>
    <p:sldId id="570" r:id="rId16"/>
    <p:sldId id="546" r:id="rId17"/>
    <p:sldId id="550" r:id="rId18"/>
    <p:sldId id="548" r:id="rId19"/>
    <p:sldId id="544" r:id="rId20"/>
    <p:sldId id="554" r:id="rId21"/>
    <p:sldId id="551" r:id="rId22"/>
    <p:sldId id="565" r:id="rId23"/>
    <p:sldId id="566" r:id="rId24"/>
    <p:sldId id="549" r:id="rId25"/>
    <p:sldId id="553" r:id="rId26"/>
    <p:sldId id="571" r:id="rId27"/>
    <p:sldId id="564" r:id="rId28"/>
    <p:sldId id="427" r:id="rId29"/>
  </p:sldIdLst>
  <p:sldSz cx="9144000" cy="6858000" type="screen4x3"/>
  <p:notesSz cx="6797675" cy="9926638"/>
  <p:custDataLst>
    <p:tags r:id="rId32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A2C4A746-1FC1-482D-8181-39FEF2C4A909}">
          <p14:sldIdLst>
            <p14:sldId id="311"/>
          </p14:sldIdLst>
        </p14:section>
        <p14:section name="Content Slides" id="{87938154-2A90-4851-B867-8B27CC9FE3B0}">
          <p14:sldIdLst>
            <p14:sldId id="570"/>
            <p14:sldId id="546"/>
            <p14:sldId id="550"/>
            <p14:sldId id="548"/>
            <p14:sldId id="544"/>
            <p14:sldId id="554"/>
            <p14:sldId id="551"/>
            <p14:sldId id="565"/>
            <p14:sldId id="566"/>
            <p14:sldId id="549"/>
            <p14:sldId id="553"/>
            <p14:sldId id="571"/>
            <p14:sldId id="564"/>
            <p14:sldId id="427"/>
          </p14:sldIdLst>
        </p14:section>
        <p14:section name="Example Slides" id="{27FB5AE8-D492-47B3-A3DB-4EA89BEDE3C0}">
          <p14:sldIdLst/>
        </p14:section>
        <p14:section name="Final Slides" id="{B8425838-4BEB-40DD-B72A-BF45ED5EE14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218">
          <p15:clr>
            <a:srgbClr val="A4A3A4"/>
          </p15:clr>
        </p15:guide>
        <p15:guide id="2" orient="horz" pos="857">
          <p15:clr>
            <a:srgbClr val="A4A3A4"/>
          </p15:clr>
        </p15:guide>
        <p15:guide id="3" orient="horz" pos="3940">
          <p15:clr>
            <a:srgbClr val="A4A3A4"/>
          </p15:clr>
        </p15:guide>
        <p15:guide id="4" orient="horz">
          <p15:clr>
            <a:srgbClr val="A4A3A4"/>
          </p15:clr>
        </p15:guide>
        <p15:guide id="5" pos="2883">
          <p15:clr>
            <a:srgbClr val="A4A3A4"/>
          </p15:clr>
        </p15:guide>
        <p15:guide id="6" pos="230">
          <p15:clr>
            <a:srgbClr val="A4A3A4"/>
          </p15:clr>
        </p15:guide>
        <p15:guide id="7" pos="5529">
          <p15:clr>
            <a:srgbClr val="A4A3A4"/>
          </p15:clr>
        </p15:guide>
        <p15:guide id="8" orient="horz" pos="1909">
          <p15:clr>
            <a:srgbClr val="A4A3A4"/>
          </p15:clr>
        </p15:guide>
        <p15:guide id="9" orient="horz" pos="859">
          <p15:clr>
            <a:srgbClr val="A4A3A4"/>
          </p15:clr>
        </p15:guide>
        <p15:guide id="10" orient="horz" pos="3641">
          <p15:clr>
            <a:srgbClr val="A4A3A4"/>
          </p15:clr>
        </p15:guide>
        <p15:guide id="11" pos="4439">
          <p15:clr>
            <a:srgbClr val="A4A3A4"/>
          </p15:clr>
        </p15:guide>
        <p15:guide id="12" pos="2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B54"/>
    <a:srgbClr val="B9B9B9"/>
    <a:srgbClr val="8FB91C"/>
    <a:srgbClr val="000000"/>
    <a:srgbClr val="58585A"/>
    <a:srgbClr val="C1D8C2"/>
    <a:srgbClr val="FFFFFF"/>
    <a:srgbClr val="F2F0E7"/>
    <a:srgbClr val="EFF3CF"/>
    <a:srgbClr val="E5E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0" autoAdjust="0"/>
    <p:restoredTop sz="89849" autoAdjust="0"/>
  </p:normalViewPr>
  <p:slideViewPr>
    <p:cSldViewPr snapToGrid="0">
      <p:cViewPr varScale="1">
        <p:scale>
          <a:sx n="129" d="100"/>
          <a:sy n="129" d="100"/>
        </p:scale>
        <p:origin x="1224" y="114"/>
      </p:cViewPr>
      <p:guideLst>
        <p:guide orient="horz" pos="4218"/>
        <p:guide orient="horz" pos="857"/>
        <p:guide orient="horz" pos="3940"/>
        <p:guide orient="horz"/>
        <p:guide pos="2883"/>
        <p:guide pos="230"/>
        <p:guide pos="5529"/>
        <p:guide orient="horz" pos="1909"/>
        <p:guide orient="horz" pos="859"/>
        <p:guide orient="horz" pos="3641"/>
        <p:guide pos="4439"/>
        <p:guide pos="2024"/>
      </p:guideLst>
    </p:cSldViewPr>
  </p:slideViewPr>
  <p:outlineViewPr>
    <p:cViewPr>
      <p:scale>
        <a:sx n="33" d="100"/>
        <a:sy n="33" d="100"/>
      </p:scale>
      <p:origin x="0" y="1494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952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475FFF9-468F-4A44-94C4-007707C280D2}" type="datetimeFigureOut">
              <a:rPr lang="de-DE" smtClean="0"/>
              <a:t>22.08.2017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05401F5-088A-7444-B95A-A5771689DCF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341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EF4BE10-A985-CB4A-ADE5-E67BDA02AB25}" type="datetimeFigureOut">
              <a:rPr lang="en-US" smtClean="0"/>
              <a:t>8/22/2017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5A451B0-B4A3-6244-BD97-12275BA1DB8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106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4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4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51B0-B4A3-6244-BD97-12275BA1DB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5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jpe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5.jpe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78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3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 lvl="0" eaLnBrk="1">
              <a:spcBef>
                <a:spcPts val="300"/>
              </a:spcBef>
            </a:pPr>
            <a:endParaRPr lang="en-US" sz="1050" noProof="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9" y="5206143"/>
            <a:ext cx="8459514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9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7292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04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1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9" y="340646"/>
            <a:ext cx="8488363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900"/>
            <a:ext cx="6398267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5" y="6283920"/>
            <a:ext cx="1414875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86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19" y="6469200"/>
            <a:ext cx="1020654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9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15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1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27787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99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1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9" y="340646"/>
            <a:ext cx="8488363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900"/>
            <a:ext cx="6398267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5" y="6283920"/>
            <a:ext cx="1414875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49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12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1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27890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84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1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9" y="340646"/>
            <a:ext cx="8488363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900"/>
            <a:ext cx="6398267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5" y="6283920"/>
            <a:ext cx="1414875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45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34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8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39753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77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41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1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9" y="340646"/>
            <a:ext cx="8488363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900"/>
            <a:ext cx="6398267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5" y="6283920"/>
            <a:ext cx="1414875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47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94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5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9603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70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1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9" y="340646"/>
            <a:ext cx="8488363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900"/>
            <a:ext cx="6398267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5" y="6283920"/>
            <a:ext cx="1414875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5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28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9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68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1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40562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54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1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9" y="340646"/>
            <a:ext cx="8488363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900"/>
            <a:ext cx="6398267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5" y="6283920"/>
            <a:ext cx="1414875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5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0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6161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2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92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4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5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6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0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11751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8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1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9" y="340646"/>
            <a:ext cx="8488363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900"/>
            <a:ext cx="6398267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5" y="6283920"/>
            <a:ext cx="1414875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1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7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67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07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8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5438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97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1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9" y="340646"/>
            <a:ext cx="8488363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900"/>
            <a:ext cx="6398267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5" y="6283920"/>
            <a:ext cx="1414875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537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4" y="1360488"/>
            <a:ext cx="7884094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1360773"/>
            <a:ext cx="437358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4" y="2000611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5" y="2000611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4" y="2640734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2640734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4" y="3280857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3280857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4" y="3920980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5" y="3920980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4" y="4561105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5" y="4561105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7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99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6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30981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52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88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48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8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4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4873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62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1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9" y="340646"/>
            <a:ext cx="8488363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900"/>
            <a:ext cx="6398267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5" y="6283920"/>
            <a:ext cx="1414875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3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4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48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8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4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4873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62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1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9" y="340646"/>
            <a:ext cx="8488363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900"/>
            <a:ext cx="6398267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5" y="6283920"/>
            <a:ext cx="1414875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750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1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4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3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5" y="1360490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7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0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k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9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</p:spTree>
    <p:extLst>
      <p:ext uri="{BB962C8B-B14F-4D97-AF65-F5344CB8AC3E}">
        <p14:creationId xmlns:p14="http://schemas.microsoft.com/office/powerpoint/2010/main" val="25493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5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5858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8" y="5206144"/>
            <a:ext cx="8459515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>
                <a:solidFill>
                  <a:prstClr val="white"/>
                </a:solidFill>
              </a:rPr>
              <a:pPr/>
              <a:t>‹Nr.›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Intro Deck</a:t>
            </a:r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1" y="6469202"/>
            <a:ext cx="1020655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6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71" y="6535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9" y="340646"/>
            <a:ext cx="8488363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8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900"/>
            <a:ext cx="6398267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5" y="6283920"/>
            <a:ext cx="1414875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71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80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9143999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2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20" y="5900739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1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8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9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84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5" y="1360490"/>
            <a:ext cx="7884095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7" y="1360773"/>
            <a:ext cx="437359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5" y="200061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7" y="2000611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5" y="2640734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7" y="2640734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5" y="3280859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7" y="3280857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5" y="3920981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7" y="3920980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5" y="4561106"/>
            <a:ext cx="7884095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7" y="4561105"/>
            <a:ext cx="437359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9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/>
              <a:pPr/>
              <a:t>‹Nr.›</a:t>
            </a:fld>
            <a:endParaRPr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1" y="6734891"/>
            <a:ext cx="469680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>
                <a:solidFill>
                  <a:srgbClr val="58585A">
                    <a:tint val="75000"/>
                  </a:srgbClr>
                </a:solidFill>
              </a:rPr>
              <a:t>Intro Deck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6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2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90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7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59999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52" r:id="rId2"/>
    <p:sldLayoutId id="2147483694" r:id="rId3"/>
    <p:sldLayoutId id="2147483722" r:id="rId4"/>
    <p:sldLayoutId id="2147483728" r:id="rId5"/>
    <p:sldLayoutId id="2147483753" r:id="rId6"/>
    <p:sldLayoutId id="2147483726" r:id="rId7"/>
    <p:sldLayoutId id="2147483729" r:id="rId8"/>
    <p:sldLayoutId id="2147483721" r:id="rId9"/>
    <p:sldLayoutId id="2147483720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3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4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7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7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3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9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6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6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3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9" y="1589"/>
            <a:ext cx="1587" cy="1587"/>
          </a:xfrm>
          <a:prstGeom prst="rect">
            <a:avLst/>
          </a:prstGeom>
          <a:noFill/>
        </p:spPr>
      </p:pic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2"/>
            <a:ext cx="463551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60000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30.jpe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7" Type="http://schemas.openxmlformats.org/officeDocument/2006/relationships/image" Target="../media/image5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5.png"/><Relationship Id="rId5" Type="http://schemas.openxmlformats.org/officeDocument/2006/relationships/image" Target="../media/image40.jpe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0.jpeg"/><Relationship Id="rId7" Type="http://schemas.openxmlformats.org/officeDocument/2006/relationships/image" Target="../media/image67.pn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0.png"/><Relationship Id="rId5" Type="http://schemas.openxmlformats.org/officeDocument/2006/relationships/image" Target="../media/image66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4.pn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0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3669" y="3916600"/>
            <a:ext cx="8638817" cy="555020"/>
          </a:xfrm>
        </p:spPr>
        <p:txBody>
          <a:bodyPr/>
          <a:lstStyle/>
          <a:p>
            <a:r>
              <a:rPr lang="en-US" noProof="0" dirty="0" err="1" smtClean="0"/>
              <a:t>Straumann</a:t>
            </a:r>
            <a:r>
              <a:rPr lang="en-US" noProof="0" dirty="0" smtClean="0"/>
              <a:t> TL – </a:t>
            </a:r>
            <a:r>
              <a:rPr lang="en-US" dirty="0" err="1" smtClean="0"/>
              <a:t>Abformpfosten</a:t>
            </a:r>
            <a:r>
              <a:rPr lang="en-US" dirty="0" smtClean="0"/>
              <a:t> NEU</a:t>
            </a:r>
            <a:endParaRPr lang="en-US" noProof="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15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3" name="Picture 9" descr="C:\Users\mpeier\AppData\Local\Microsoft\Windows\Temporary Internet Files\Content.IE5\91LUPNEB\17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95" y="2098217"/>
            <a:ext cx="1773936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:\CS&amp;E\Training_Education\HQ T&amp;E\12_Launch Projects\IDS Launches 2017\PM Input_Launch Binders\Markus Peier TL\653_0486603_P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415" y="2135376"/>
            <a:ext cx="600355" cy="13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O:\CS&amp;E\Training_Education\HQ T&amp;E\12_Launch Projects\IDS Launches 2017\PM Input_Launch Binders\Markus Peier TL\048.872_pp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1290" y="3481451"/>
            <a:ext cx="1100467" cy="21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mpeier\AppData\Local\Microsoft\Windows\Temporary Internet Files\Content.IE5\91LUPNEB\17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350" y="3705706"/>
            <a:ext cx="1773936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O:\CS&amp;E\Training_Education\HQ T&amp;E\12_Launch Projects\IDS Launches 2017\PM Input_Launch Binders\Markus Peier TL\653_0486603_P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670" y="3742865"/>
            <a:ext cx="600355" cy="13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O:\CS&amp;E\Training_Education\HQ T&amp;E\12_Launch Projects\IDS Launches 2017\PM Input_Launch Binders\Markus Peier TL\048.875_pp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7744" y="3397029"/>
            <a:ext cx="972544" cy="25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O:\CS&amp;E\Training_Education\HQ T&amp;E\12_Launch Projects\IDS Launches 2017\PM Input_Launch Binders\Markus Peier TL\048.869_pp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7400" y="1503967"/>
            <a:ext cx="915497" cy="15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mpeier\Desktop\Pictures SRA\810\Magelan-08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52426" y="1363663"/>
            <a:ext cx="2724862" cy="17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O:\CS&amp;E\Training_Education\HQ T&amp;E\12_Launch Projects\IDS Launches 2017\PM Input_Launch Binders\Markus Peier TL\048.869_pp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2516" y="3030538"/>
            <a:ext cx="670783" cy="11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362606" y="211574"/>
            <a:ext cx="8403481" cy="8640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noProof="0" dirty="0" smtClean="0"/>
              <a:t>N </a:t>
            </a:r>
            <a:r>
              <a:rPr lang="en-US" noProof="0" dirty="0" err="1" smtClean="0"/>
              <a:t>offener</a:t>
            </a:r>
            <a:r>
              <a:rPr lang="en-US" noProof="0" dirty="0" smtClean="0"/>
              <a:t> </a:t>
            </a:r>
            <a:r>
              <a:rPr lang="en-US" noProof="0" dirty="0" err="1" smtClean="0"/>
              <a:t>Löffel</a:t>
            </a:r>
            <a:r>
              <a:rPr lang="en-US" noProof="0" dirty="0" smtClean="0"/>
              <a:t>, </a:t>
            </a:r>
            <a:r>
              <a:rPr lang="en-US" dirty="0" err="1" smtClean="0"/>
              <a:t>Abdruck</a:t>
            </a:r>
            <a:r>
              <a:rPr lang="en-US" dirty="0" smtClean="0"/>
              <a:t> auf </a:t>
            </a:r>
            <a:r>
              <a:rPr lang="en-US" dirty="0" err="1" smtClean="0"/>
              <a:t>Abutmentniveau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>
                <a:solidFill>
                  <a:srgbClr val="58585A"/>
                </a:solidFill>
              </a:rPr>
              <a:t/>
            </a:r>
            <a:br>
              <a:rPr lang="en-US" noProof="0" dirty="0" smtClean="0">
                <a:solidFill>
                  <a:srgbClr val="58585A"/>
                </a:solidFill>
              </a:rPr>
            </a:br>
            <a:r>
              <a:rPr lang="en-US" noProof="0" dirty="0" smtClean="0">
                <a:solidFill>
                  <a:srgbClr val="58585A"/>
                </a:solidFill>
              </a:rPr>
              <a:t>			</a:t>
            </a:r>
            <a:r>
              <a:rPr lang="en-US" dirty="0" err="1" smtClean="0">
                <a:solidFill>
                  <a:srgbClr val="58585A"/>
                </a:solidFill>
              </a:rPr>
              <a:t>verschraubt</a:t>
            </a:r>
            <a:r>
              <a:rPr lang="en-US" noProof="0" dirty="0" smtClean="0">
                <a:solidFill>
                  <a:srgbClr val="58585A"/>
                </a:solidFill>
              </a:rPr>
              <a:t>					</a:t>
            </a:r>
            <a:r>
              <a:rPr lang="en-US" sz="1600" noProof="0" dirty="0" err="1" smtClean="0"/>
              <a:t>synOcta</a:t>
            </a:r>
            <a:r>
              <a:rPr lang="en-US" sz="1600" baseline="30000" noProof="0" dirty="0" smtClean="0"/>
              <a:t>®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Laboranalog</a:t>
            </a:r>
            <a:r>
              <a:rPr lang="en-US" sz="1600" noProof="0" dirty="0" smtClean="0"/>
              <a:t/>
            </a:r>
            <a:br>
              <a:rPr lang="en-US" sz="1600" noProof="0" dirty="0" smtClean="0"/>
            </a:br>
            <a:r>
              <a:rPr lang="en-US" sz="1600" noProof="0" dirty="0" smtClean="0"/>
              <a:t>												</a:t>
            </a:r>
            <a:r>
              <a:rPr lang="en-US" sz="1600" noProof="0" dirty="0" err="1" smtClean="0"/>
              <a:t>repositionierbares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Laboranalog</a:t>
            </a:r>
            <a:endParaRPr lang="en-US" sz="1600" noProof="0" dirty="0" smtClean="0"/>
          </a:p>
          <a:p>
            <a:pPr marL="0" indent="0">
              <a:buNone/>
            </a:pPr>
            <a:r>
              <a:rPr lang="en-US" noProof="0" dirty="0" smtClean="0"/>
              <a:t>		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65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" name="Picture 6" descr="O:\CS&amp;E\Training_Education\HQ T&amp;E\12_Launch Projects\IDS Launches 2017\PM Input_Launch Binders\Markus Peier TL\Step-001_V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852" y="3163888"/>
            <a:ext cx="1724402" cy="242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mpeier\AppData\Local\Microsoft\Windows\Temporary Internet Files\Content.IE5\91LUPNEB\17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95" y="2098217"/>
            <a:ext cx="1773936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O:\CS&amp;E\Training_Education\HQ T&amp;E\12_Launch Projects\IDS Launches 2017\PM Input_Launch Binders\Markus Peier TL\124_048602_PP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923" y="3536771"/>
            <a:ext cx="787202" cy="213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O:\CS&amp;E\Training_Education\HQ T&amp;E\12_Launch Projects\IDS Launches 2017\PM Input_Launch Binders\Markus Peier TL\DSC_430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69012" y="1363662"/>
            <a:ext cx="27082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O:\CS&amp;E\Training_Education\HQ T&amp;E\12_Launch Projects\IDS Launches 2017\PM Input_Launch Binders\Markus Peier TL\048.864_pp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468" y="1626057"/>
            <a:ext cx="854765" cy="15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:\CS&amp;E\Training_Education\HQ T&amp;E\12_Launch Projects\IDS Launches 2017\PM Input_Launch Binders\Markus Peier TL\048.874_pp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3473" y="3381127"/>
            <a:ext cx="74741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362606" y="211574"/>
            <a:ext cx="8403481" cy="864000"/>
          </a:xfrm>
        </p:spPr>
        <p:txBody>
          <a:bodyPr/>
          <a:lstStyle/>
          <a:p>
            <a:r>
              <a:rPr lang="en-US" noProof="0" dirty="0" smtClean="0"/>
              <a:t>RN </a:t>
            </a:r>
            <a:r>
              <a:rPr lang="en-US" dirty="0" err="1" smtClean="0"/>
              <a:t>geschl</a:t>
            </a:r>
            <a:r>
              <a:rPr lang="en-US" dirty="0" smtClean="0"/>
              <a:t>. </a:t>
            </a:r>
            <a:r>
              <a:rPr lang="en-US" dirty="0" err="1" smtClean="0"/>
              <a:t>Löffel</a:t>
            </a:r>
            <a:r>
              <a:rPr lang="en-US" dirty="0" smtClean="0"/>
              <a:t>,</a:t>
            </a:r>
            <a:r>
              <a:rPr lang="en-US" noProof="0" dirty="0" smtClean="0"/>
              <a:t> </a:t>
            </a:r>
            <a:r>
              <a:rPr lang="en-US" dirty="0" err="1" smtClean="0"/>
              <a:t>Abdruck</a:t>
            </a:r>
            <a:r>
              <a:rPr lang="en-US" dirty="0" smtClean="0"/>
              <a:t> auf</a:t>
            </a:r>
            <a:r>
              <a:rPr lang="en-US" dirty="0"/>
              <a:t> </a:t>
            </a:r>
            <a:r>
              <a:rPr lang="en-US" dirty="0" err="1" smtClean="0"/>
              <a:t>Abutmentniveau</a:t>
            </a:r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>
                <a:solidFill>
                  <a:srgbClr val="58585A"/>
                </a:solidFill>
              </a:rPr>
              <a:t/>
            </a:r>
            <a:br>
              <a:rPr lang="en-US" noProof="0" dirty="0" smtClean="0">
                <a:solidFill>
                  <a:srgbClr val="58585A"/>
                </a:solidFill>
              </a:rPr>
            </a:br>
            <a:r>
              <a:rPr lang="en-US" noProof="0" dirty="0" smtClean="0">
                <a:solidFill>
                  <a:srgbClr val="58585A"/>
                </a:solidFill>
              </a:rPr>
              <a:t>			</a:t>
            </a:r>
            <a:r>
              <a:rPr lang="en-US" dirty="0" err="1" smtClean="0">
                <a:solidFill>
                  <a:srgbClr val="58585A"/>
                </a:solidFill>
              </a:rPr>
              <a:t>verschraubt</a:t>
            </a:r>
            <a:r>
              <a:rPr lang="en-US" noProof="0" dirty="0" smtClean="0">
                <a:solidFill>
                  <a:srgbClr val="58585A"/>
                </a:solidFill>
              </a:rPr>
              <a:t>					</a:t>
            </a:r>
            <a:r>
              <a:rPr lang="en-US" sz="1600" noProof="0" dirty="0" err="1" smtClean="0"/>
              <a:t>synOcta</a:t>
            </a:r>
            <a:r>
              <a:rPr lang="en-US" sz="1600" baseline="30000" noProof="0" dirty="0" smtClean="0"/>
              <a:t>®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Laboranalog</a:t>
            </a:r>
            <a:r>
              <a:rPr lang="en-US" sz="1600" noProof="0" dirty="0" smtClean="0"/>
              <a:t/>
            </a:r>
            <a:br>
              <a:rPr lang="en-US" sz="1600" noProof="0" dirty="0" smtClean="0"/>
            </a:br>
            <a:r>
              <a:rPr lang="en-US" sz="1600" noProof="0" dirty="0" smtClean="0"/>
              <a:t>												</a:t>
            </a:r>
            <a:r>
              <a:rPr lang="en-US" sz="1600" noProof="0" dirty="0" err="1" smtClean="0"/>
              <a:t>repositionierbares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Laboranalog</a:t>
            </a:r>
            <a:endParaRPr lang="en-US" sz="1600" noProof="0" dirty="0" smtClean="0"/>
          </a:p>
          <a:p>
            <a:pPr marL="0" indent="0">
              <a:buNone/>
            </a:pPr>
            <a:r>
              <a:rPr lang="en-US" noProof="0" dirty="0" smtClean="0"/>
              <a:t>		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64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>
                <a:solidFill>
                  <a:srgbClr val="58585A"/>
                </a:solidFill>
              </a:rPr>
              <a:t/>
            </a:r>
            <a:br>
              <a:rPr lang="en-US" noProof="0" dirty="0" smtClean="0">
                <a:solidFill>
                  <a:srgbClr val="58585A"/>
                </a:solidFill>
              </a:rPr>
            </a:br>
            <a:r>
              <a:rPr lang="en-US" noProof="0" dirty="0" smtClean="0">
                <a:solidFill>
                  <a:srgbClr val="58585A"/>
                </a:solidFill>
              </a:rPr>
              <a:t>			</a:t>
            </a:r>
            <a:r>
              <a:rPr lang="en-US" dirty="0" err="1" smtClean="0">
                <a:solidFill>
                  <a:srgbClr val="58585A"/>
                </a:solidFill>
              </a:rPr>
              <a:t>verschraubt</a:t>
            </a:r>
            <a:r>
              <a:rPr lang="en-US" noProof="0" dirty="0" smtClean="0">
                <a:solidFill>
                  <a:srgbClr val="58585A"/>
                </a:solidFill>
              </a:rPr>
              <a:t>					</a:t>
            </a:r>
            <a:r>
              <a:rPr lang="en-US" sz="1600" noProof="0" dirty="0" err="1" smtClean="0"/>
              <a:t>synOcta</a:t>
            </a:r>
            <a:r>
              <a:rPr lang="en-US" sz="1600" baseline="30000" noProof="0" dirty="0" smtClean="0"/>
              <a:t>®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Laboranalog</a:t>
            </a:r>
            <a:r>
              <a:rPr lang="en-US" sz="1600" noProof="0" dirty="0" smtClean="0"/>
              <a:t/>
            </a:r>
            <a:br>
              <a:rPr lang="en-US" sz="1600" noProof="0" dirty="0" smtClean="0"/>
            </a:br>
            <a:r>
              <a:rPr lang="en-US" sz="1600" noProof="0" dirty="0" smtClean="0"/>
              <a:t>												</a:t>
            </a:r>
            <a:r>
              <a:rPr lang="en-US" sz="1600" noProof="0" dirty="0" err="1" smtClean="0"/>
              <a:t>repositionierbares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Laboranalog</a:t>
            </a:r>
            <a:endParaRPr lang="en-US" sz="1600" noProof="0" dirty="0" smtClean="0"/>
          </a:p>
          <a:p>
            <a:pPr marL="0" indent="0">
              <a:buNone/>
            </a:pPr>
            <a:r>
              <a:rPr lang="en-US" noProof="0" dirty="0" smtClean="0"/>
              <a:t>		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3" name="Picture 9" descr="C:\Users\mpeier\AppData\Local\Microsoft\Windows\Temporary Internet Files\Content.IE5\91LUPNEB\17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95" y="2098217"/>
            <a:ext cx="1773936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O:\CS&amp;E\Training_Education\HQ T&amp;E\12_Launch Projects\IDS Launches 2017\PM Input_Launch Binders\Markus Peier TL\DSC_430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69012" y="1363662"/>
            <a:ext cx="27082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:\CS&amp;E\Training_Education\HQ T&amp;E\12_Launch Projects\IDS Launches 2017\PM Input_Launch Binders\Markus Peier TL\653_0486603_PP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415" y="2135376"/>
            <a:ext cx="600355" cy="13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O:\CS&amp;E\Training_Education\HQ T&amp;E\12_Launch Projects\IDS Launches 2017\PM Input_Launch Binders\Markus Peier TL\048.871_pp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6137" y="1578295"/>
            <a:ext cx="903268" cy="15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O:\CS&amp;E\Training_Education\HQ T&amp;E\12_Launch Projects\IDS Launches 2017\PM Input_Launch Binders\Markus Peier TL\048.872_pp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1290" y="3481451"/>
            <a:ext cx="1100467" cy="21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mpeier\AppData\Local\Microsoft\Windows\Temporary Internet Files\Content.IE5\91LUPNEB\17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350" y="3705706"/>
            <a:ext cx="1773936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O:\CS&amp;E\Training_Education\HQ T&amp;E\12_Launch Projects\IDS Launches 2017\PM Input_Launch Binders\Markus Peier TL\653_0486603_PP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670" y="3742865"/>
            <a:ext cx="600355" cy="13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O:\CS&amp;E\Training_Education\HQ T&amp;E\12_Launch Projects\IDS Launches 2017\PM Input_Launch Binders\Markus Peier TL\048.871_pp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7273" y="3002964"/>
            <a:ext cx="663711" cy="116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O:\CS&amp;E\Training_Education\HQ T&amp;E\12_Launch Projects\IDS Launches 2017\PM Input_Launch Binders\Markus Peier TL\048.875_pp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7744" y="3397029"/>
            <a:ext cx="972544" cy="25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362606" y="211574"/>
            <a:ext cx="8403481" cy="8640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noProof="0" dirty="0" smtClean="0"/>
              <a:t>N </a:t>
            </a:r>
            <a:r>
              <a:rPr lang="en-US" dirty="0" err="1" smtClean="0"/>
              <a:t>geschl</a:t>
            </a:r>
            <a:r>
              <a:rPr lang="en-US" dirty="0" smtClean="0"/>
              <a:t>. </a:t>
            </a:r>
            <a:r>
              <a:rPr lang="en-US" dirty="0" err="1" smtClean="0"/>
              <a:t>Löffel</a:t>
            </a:r>
            <a:r>
              <a:rPr lang="en-US" dirty="0" smtClean="0"/>
              <a:t>,</a:t>
            </a:r>
            <a:r>
              <a:rPr lang="en-US" noProof="0" dirty="0" smtClean="0"/>
              <a:t> </a:t>
            </a:r>
            <a:r>
              <a:rPr lang="en-US" dirty="0" err="1" smtClean="0"/>
              <a:t>Abdruck</a:t>
            </a:r>
            <a:r>
              <a:rPr lang="en-US" dirty="0" smtClean="0"/>
              <a:t> auf</a:t>
            </a:r>
            <a:r>
              <a:rPr lang="en-US" noProof="0" dirty="0" smtClean="0"/>
              <a:t> Abutment</a:t>
            </a:r>
            <a:r>
              <a:rPr lang="en-US" dirty="0" err="1" smtClean="0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76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noProof="1" smtClean="0"/>
              <a:pPr/>
              <a:t>13</a:t>
            </a:fld>
            <a:endParaRPr lang="en-US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2604" y="211574"/>
            <a:ext cx="8781396" cy="864000"/>
          </a:xfrm>
        </p:spPr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eue</a:t>
            </a:r>
            <a:r>
              <a:rPr lang="en-US" dirty="0" smtClean="0"/>
              <a:t> </a:t>
            </a:r>
            <a:r>
              <a:rPr lang="en-US" dirty="0" err="1"/>
              <a:t>Abformpfosten</a:t>
            </a:r>
            <a:r>
              <a:rPr lang="en-US" dirty="0"/>
              <a:t> RN &amp; </a:t>
            </a:r>
            <a:r>
              <a:rPr lang="en-US" dirty="0" smtClean="0"/>
              <a:t>WN </a:t>
            </a:r>
            <a:r>
              <a:rPr lang="de-DE" dirty="0">
                <a:solidFill>
                  <a:srgbClr val="8FB91C"/>
                </a:solidFill>
              </a:rPr>
              <a:t>Features &amp; </a:t>
            </a:r>
            <a:r>
              <a:rPr lang="de-DE" dirty="0" err="1">
                <a:solidFill>
                  <a:srgbClr val="8FB91C"/>
                </a:solidFill>
              </a:rPr>
              <a:t>Benefits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5010332"/>
          </a:xfrm>
          <a:ln>
            <a:solidFill>
              <a:srgbClr val="B9B9B9"/>
            </a:solidFill>
          </a:ln>
        </p:spPr>
        <p:txBody>
          <a:bodyPr/>
          <a:lstStyle/>
          <a:p>
            <a:pPr lvl="1"/>
            <a:r>
              <a:rPr lang="de-DE" dirty="0" smtClean="0"/>
              <a:t>Deutliche Vereinfachung des Handlings</a:t>
            </a:r>
          </a:p>
          <a:p>
            <a:pPr lvl="1"/>
            <a:r>
              <a:rPr lang="de-DE" dirty="0" smtClean="0"/>
              <a:t>keine Verdrängung mehr der </a:t>
            </a:r>
            <a:r>
              <a:rPr lang="de-DE" dirty="0" err="1" smtClean="0"/>
              <a:t>Gingiva</a:t>
            </a:r>
            <a:r>
              <a:rPr lang="de-DE" dirty="0" smtClean="0"/>
              <a:t> bei </a:t>
            </a:r>
            <a:r>
              <a:rPr lang="de-DE" dirty="0" err="1" smtClean="0"/>
              <a:t>Abdrucknahme</a:t>
            </a:r>
            <a:endParaRPr lang="de-DE" dirty="0" smtClean="0"/>
          </a:p>
          <a:p>
            <a:pPr lvl="1"/>
            <a:r>
              <a:rPr lang="de-DE" dirty="0" smtClean="0"/>
              <a:t>erprobtes Konzept, wie bei </a:t>
            </a:r>
            <a:r>
              <a:rPr lang="de-DE" dirty="0" err="1" smtClean="0"/>
              <a:t>Bone</a:t>
            </a:r>
            <a:r>
              <a:rPr lang="de-DE" dirty="0" smtClean="0"/>
              <a:t> Level (Wiedererkennungseffekt)</a:t>
            </a:r>
          </a:p>
          <a:p>
            <a:pPr lvl="1"/>
            <a:r>
              <a:rPr lang="de-DE" dirty="0" smtClean="0"/>
              <a:t>Anwender bevorzugen verschraubte Abformpfosten</a:t>
            </a:r>
          </a:p>
          <a:p>
            <a:pPr lvl="1"/>
            <a:r>
              <a:rPr lang="de-DE" dirty="0" err="1" smtClean="0"/>
              <a:t>Repositionierung</a:t>
            </a:r>
            <a:r>
              <a:rPr lang="de-DE" dirty="0" smtClean="0"/>
              <a:t> des </a:t>
            </a:r>
            <a:r>
              <a:rPr lang="de-DE" dirty="0" err="1" smtClean="0"/>
              <a:t>Manipulierimplantates</a:t>
            </a:r>
            <a:r>
              <a:rPr lang="de-DE" dirty="0" smtClean="0"/>
              <a:t> im Labor ebenfalls deutlich einfacher und kontrollierbar</a:t>
            </a:r>
          </a:p>
          <a:p>
            <a:pPr marL="276225" lvl="1" indent="0">
              <a:buNone/>
            </a:pPr>
            <a:r>
              <a:rPr lang="de-DE" b="1" dirty="0" smtClean="0">
                <a:solidFill>
                  <a:srgbClr val="ABCB54"/>
                </a:solidFill>
              </a:rPr>
              <a:t>Info:</a:t>
            </a:r>
          </a:p>
          <a:p>
            <a:pPr marL="263525" lvl="1" indent="0">
              <a:buNone/>
            </a:pPr>
            <a:r>
              <a:rPr lang="de-DE" b="1" dirty="0" smtClean="0">
                <a:solidFill>
                  <a:srgbClr val="ABCB54"/>
                </a:solidFill>
              </a:rPr>
              <a:t>Die Snap-on Kappen RN und WN bleiben weiterhin im Portfolio </a:t>
            </a:r>
          </a:p>
          <a:p>
            <a:pPr marL="0" indent="0">
              <a:buNone/>
            </a:pPr>
            <a:endParaRPr lang="de-DE" sz="1800" dirty="0" smtClean="0"/>
          </a:p>
          <a:p>
            <a:pPr marL="263525" lvl="1" indent="0">
              <a:buNone/>
            </a:pPr>
            <a:endParaRPr lang="de-DE" dirty="0" smtClean="0"/>
          </a:p>
          <a:p>
            <a:pPr marL="263525" lvl="1" indent="0">
              <a:buNone/>
            </a:pPr>
            <a:endParaRPr lang="de-DE" dirty="0" smtClean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</p:spPr>
        <p:txBody>
          <a:bodyPr/>
          <a:lstStyle/>
          <a:p>
            <a:r>
              <a:rPr lang="en-US" dirty="0" smtClean="0"/>
              <a:t>Intro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Überblick</a:t>
            </a:r>
            <a:r>
              <a:rPr lang="en-US" dirty="0" smtClean="0"/>
              <a:t>:</a:t>
            </a:r>
            <a:r>
              <a:rPr lang="en-US" noProof="0" dirty="0" smtClean="0"/>
              <a:t> </a:t>
            </a:r>
            <a:r>
              <a:rPr lang="en-US" noProof="0" dirty="0" err="1" smtClean="0"/>
              <a:t>Geschl</a:t>
            </a:r>
            <a:r>
              <a:rPr lang="en-US" noProof="0" dirty="0" smtClean="0"/>
              <a:t>.-</a:t>
            </a:r>
            <a:r>
              <a:rPr lang="en-US" noProof="0" dirty="0" err="1" smtClean="0"/>
              <a:t>Löffel</a:t>
            </a:r>
            <a:r>
              <a:rPr lang="en-US" noProof="0" dirty="0" smtClean="0"/>
              <a:t> </a:t>
            </a:r>
            <a:r>
              <a:rPr lang="en-US" noProof="0" dirty="0" err="1" smtClean="0"/>
              <a:t>Impl</a:t>
            </a:r>
            <a:r>
              <a:rPr lang="en-US" noProof="0" dirty="0" smtClean="0"/>
              <a:t>.-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58585A"/>
                </a:solidFill>
              </a:rPr>
              <a:t>Neuer</a:t>
            </a:r>
            <a:r>
              <a:rPr lang="en-US" dirty="0" smtClean="0">
                <a:solidFill>
                  <a:srgbClr val="58585A"/>
                </a:solidFill>
              </a:rPr>
              <a:t> </a:t>
            </a:r>
            <a:r>
              <a:rPr lang="en-US" dirty="0" err="1" smtClean="0">
                <a:solidFill>
                  <a:srgbClr val="58585A"/>
                </a:solidFill>
              </a:rPr>
              <a:t>Abdruckpfosten</a:t>
            </a:r>
            <a:r>
              <a:rPr lang="en-US" dirty="0" smtClean="0">
                <a:solidFill>
                  <a:srgbClr val="58585A"/>
                </a:solidFill>
              </a:rPr>
              <a:t> </a:t>
            </a:r>
            <a:r>
              <a:rPr lang="en-US" dirty="0" err="1" smtClean="0">
                <a:solidFill>
                  <a:srgbClr val="58585A"/>
                </a:solidFill>
              </a:rPr>
              <a:t>aus</a:t>
            </a:r>
            <a:r>
              <a:rPr lang="en-US" dirty="0" smtClean="0">
                <a:solidFill>
                  <a:srgbClr val="58585A"/>
                </a:solidFill>
              </a:rPr>
              <a:t> </a:t>
            </a:r>
            <a:r>
              <a:rPr lang="en-US" dirty="0" err="1" smtClean="0">
                <a:solidFill>
                  <a:srgbClr val="58585A"/>
                </a:solidFill>
              </a:rPr>
              <a:t>Metall</a:t>
            </a:r>
            <a:r>
              <a:rPr lang="en-US" dirty="0" smtClean="0">
                <a:solidFill>
                  <a:srgbClr val="58585A"/>
                </a:solidFill>
              </a:rPr>
              <a:t> </a:t>
            </a:r>
            <a:r>
              <a:rPr lang="en-US" dirty="0" err="1" smtClean="0">
                <a:solidFill>
                  <a:srgbClr val="58585A"/>
                </a:solidFill>
              </a:rPr>
              <a:t>für</a:t>
            </a:r>
            <a:r>
              <a:rPr lang="en-US" dirty="0" smtClean="0">
                <a:solidFill>
                  <a:srgbClr val="58585A"/>
                </a:solidFill>
              </a:rPr>
              <a:t> die </a:t>
            </a:r>
            <a:r>
              <a:rPr lang="en-US" dirty="0" err="1" smtClean="0">
                <a:solidFill>
                  <a:srgbClr val="58585A"/>
                </a:solidFill>
              </a:rPr>
              <a:t>geschlossene</a:t>
            </a:r>
            <a:r>
              <a:rPr lang="en-US" dirty="0" smtClean="0">
                <a:solidFill>
                  <a:srgbClr val="58585A"/>
                </a:solidFill>
              </a:rPr>
              <a:t> </a:t>
            </a:r>
            <a:r>
              <a:rPr lang="en-US" dirty="0" err="1" smtClean="0">
                <a:solidFill>
                  <a:srgbClr val="58585A"/>
                </a:solidFill>
              </a:rPr>
              <a:t>Abformung</a:t>
            </a:r>
            <a:endParaRPr lang="en-US" dirty="0">
              <a:solidFill>
                <a:srgbClr val="58585A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58585A"/>
                </a:solidFill>
              </a:rPr>
              <a:t>Verschraubte</a:t>
            </a:r>
            <a:r>
              <a:rPr lang="en-US" dirty="0" smtClean="0">
                <a:solidFill>
                  <a:srgbClr val="58585A"/>
                </a:solidFill>
              </a:rPr>
              <a:t> </a:t>
            </a:r>
            <a:r>
              <a:rPr lang="en-US" dirty="0" err="1" smtClean="0">
                <a:solidFill>
                  <a:srgbClr val="58585A"/>
                </a:solidFill>
              </a:rPr>
              <a:t>Ausführung</a:t>
            </a:r>
            <a:r>
              <a:rPr lang="en-US" dirty="0" smtClean="0">
                <a:solidFill>
                  <a:srgbClr val="58585A"/>
                </a:solidFill>
              </a:rPr>
              <a:t> </a:t>
            </a:r>
            <a:r>
              <a:rPr lang="en-US" dirty="0" err="1" smtClean="0">
                <a:solidFill>
                  <a:srgbClr val="58585A"/>
                </a:solidFill>
              </a:rPr>
              <a:t>für</a:t>
            </a:r>
            <a:r>
              <a:rPr lang="en-US" dirty="0" smtClean="0">
                <a:solidFill>
                  <a:srgbClr val="58585A"/>
                </a:solidFill>
              </a:rPr>
              <a:t> </a:t>
            </a:r>
            <a:r>
              <a:rPr lang="en-US" dirty="0" err="1" smtClean="0">
                <a:solidFill>
                  <a:srgbClr val="58585A"/>
                </a:solidFill>
              </a:rPr>
              <a:t>eine</a:t>
            </a:r>
            <a:r>
              <a:rPr lang="en-US" dirty="0" smtClean="0">
                <a:solidFill>
                  <a:srgbClr val="58585A"/>
                </a:solidFill>
              </a:rPr>
              <a:t> </a:t>
            </a:r>
            <a:r>
              <a:rPr lang="en-US" dirty="0" err="1" smtClean="0">
                <a:solidFill>
                  <a:srgbClr val="58585A"/>
                </a:solidFill>
              </a:rPr>
              <a:t>sichere</a:t>
            </a:r>
            <a:r>
              <a:rPr lang="en-US" dirty="0" smtClean="0">
                <a:solidFill>
                  <a:srgbClr val="58585A"/>
                </a:solidFill>
              </a:rPr>
              <a:t> und </a:t>
            </a:r>
            <a:r>
              <a:rPr lang="en-US" dirty="0" err="1" smtClean="0">
                <a:solidFill>
                  <a:srgbClr val="58585A"/>
                </a:solidFill>
              </a:rPr>
              <a:t>präzise</a:t>
            </a:r>
            <a:r>
              <a:rPr lang="en-US" dirty="0" smtClean="0">
                <a:solidFill>
                  <a:srgbClr val="58585A"/>
                </a:solidFill>
              </a:rPr>
              <a:t> </a:t>
            </a:r>
            <a:r>
              <a:rPr lang="en-US" dirty="0" err="1" smtClean="0">
                <a:solidFill>
                  <a:srgbClr val="58585A"/>
                </a:solidFill>
              </a:rPr>
              <a:t>Positionierung</a:t>
            </a:r>
            <a:endParaRPr lang="en-US" sz="1400" dirty="0">
              <a:solidFill>
                <a:srgbClr val="58585A"/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cxnSp>
        <p:nvCxnSpPr>
          <p:cNvPr id="7173" name="Straight Connector 7172"/>
          <p:cNvCxnSpPr/>
          <p:nvPr/>
        </p:nvCxnSpPr>
        <p:spPr>
          <a:xfrm>
            <a:off x="2882635" y="4307398"/>
            <a:ext cx="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803" y="4664871"/>
            <a:ext cx="1510555" cy="125054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2" y="4664871"/>
            <a:ext cx="1580919" cy="125054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800" y="4664871"/>
            <a:ext cx="1682792" cy="125054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4034" y="4664871"/>
            <a:ext cx="2832522" cy="125054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988052" y="2652660"/>
            <a:ext cx="5167896" cy="1552680"/>
            <a:chOff x="2100471" y="2259357"/>
            <a:chExt cx="3960000" cy="118977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471" y="2259357"/>
              <a:ext cx="3960000" cy="118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132" y="2579738"/>
              <a:ext cx="366093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01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0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8585A">
                    <a:tint val="75000"/>
                  </a:srgbClr>
                </a:solidFill>
              </a:rPr>
              <a:t>Intro Deck</a:t>
            </a:r>
            <a:endParaRPr lang="en-US" dirty="0">
              <a:solidFill>
                <a:srgbClr val="58585A">
                  <a:tint val="75000"/>
                </a:srgb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Komponenten zur </a:t>
            </a:r>
            <a:r>
              <a:rPr lang="de-DE" dirty="0" err="1" smtClean="0"/>
              <a:t>Abdrucknahme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Rectangle 8"/>
          <p:cNvSpPr/>
          <p:nvPr/>
        </p:nvSpPr>
        <p:spPr>
          <a:xfrm>
            <a:off x="6031687" y="1964915"/>
            <a:ext cx="2795665" cy="42661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CH" sz="1400" dirty="0" smtClean="0">
              <a:solidFill>
                <a:srgbClr val="58585A"/>
              </a:solidFill>
            </a:endParaRPr>
          </a:p>
          <a:p>
            <a:endParaRPr lang="de-CH" sz="1400" dirty="0">
              <a:solidFill>
                <a:srgbClr val="58585A"/>
              </a:solidFill>
            </a:endParaRPr>
          </a:p>
          <a:p>
            <a:endParaRPr lang="de-CH" sz="1400" dirty="0" smtClean="0">
              <a:solidFill>
                <a:srgbClr val="58585A"/>
              </a:solidFill>
            </a:endParaRPr>
          </a:p>
          <a:p>
            <a:endParaRPr lang="de-CH" sz="1400" dirty="0">
              <a:solidFill>
                <a:srgbClr val="58585A"/>
              </a:solidFill>
            </a:endParaRPr>
          </a:p>
          <a:p>
            <a:r>
              <a:rPr lang="de-CH" sz="1400" dirty="0" smtClean="0">
                <a:solidFill>
                  <a:srgbClr val="58585A"/>
                </a:solidFill>
              </a:rPr>
              <a:t>Offene und geschlossene Abformung auf 1.5 </a:t>
            </a:r>
            <a:r>
              <a:rPr lang="de-CH" sz="1400" dirty="0" err="1" smtClean="0">
                <a:solidFill>
                  <a:srgbClr val="58585A"/>
                </a:solidFill>
              </a:rPr>
              <a:t>synOcta</a:t>
            </a:r>
            <a:r>
              <a:rPr lang="de-CH" sz="1400" dirty="0" smtClean="0">
                <a:solidFill>
                  <a:srgbClr val="58585A"/>
                </a:solidFill>
              </a:rPr>
              <a:t> Sekundärteilniveau</a:t>
            </a:r>
          </a:p>
          <a:p>
            <a:endParaRPr lang="de-CH" sz="1400" dirty="0">
              <a:solidFill>
                <a:srgbClr val="58585A"/>
              </a:solidFill>
            </a:endParaRPr>
          </a:p>
          <a:p>
            <a:endParaRPr lang="de-CH" sz="1400" dirty="0" smtClean="0">
              <a:solidFill>
                <a:srgbClr val="58585A"/>
              </a:solidFill>
            </a:endParaRPr>
          </a:p>
          <a:p>
            <a:endParaRPr lang="de-CH" sz="1400" dirty="0">
              <a:solidFill>
                <a:srgbClr val="58585A"/>
              </a:solidFill>
            </a:endParaRPr>
          </a:p>
          <a:p>
            <a:r>
              <a:rPr lang="de-CH" sz="1400" dirty="0">
                <a:solidFill>
                  <a:srgbClr val="58585A"/>
                </a:solidFill>
              </a:rPr>
              <a:t>	</a:t>
            </a:r>
            <a:r>
              <a:rPr lang="de-CH" sz="1600" dirty="0" smtClean="0">
                <a:solidFill>
                  <a:srgbClr val="58585A"/>
                </a:solidFill>
              </a:rPr>
              <a:t>   </a:t>
            </a:r>
            <a:r>
              <a:rPr lang="de-CH" sz="1600" b="1" dirty="0" smtClean="0">
                <a:solidFill>
                  <a:schemeClr val="accent1"/>
                </a:solidFill>
              </a:rPr>
              <a:t>neu</a:t>
            </a:r>
          </a:p>
          <a:p>
            <a:endParaRPr lang="de-CH" sz="1600" b="1" dirty="0" smtClean="0">
              <a:solidFill>
                <a:schemeClr val="accent1"/>
              </a:solidFill>
            </a:endParaRPr>
          </a:p>
          <a:p>
            <a:endParaRPr lang="de-CH" sz="1600" b="1" dirty="0">
              <a:solidFill>
                <a:schemeClr val="accent1"/>
              </a:solidFill>
            </a:endParaRPr>
          </a:p>
          <a:p>
            <a:r>
              <a:rPr lang="de-CH" sz="1600" b="1" dirty="0" smtClean="0">
                <a:solidFill>
                  <a:schemeClr val="accent1"/>
                </a:solidFill>
              </a:rPr>
              <a:t>		</a:t>
            </a:r>
          </a:p>
          <a:p>
            <a:r>
              <a:rPr lang="de-CH" sz="1600" b="1" dirty="0">
                <a:solidFill>
                  <a:schemeClr val="accent1"/>
                </a:solidFill>
              </a:rPr>
              <a:t> </a:t>
            </a:r>
            <a:r>
              <a:rPr lang="de-CH" sz="1600" b="1" dirty="0" smtClean="0">
                <a:solidFill>
                  <a:schemeClr val="accent1"/>
                </a:solidFill>
              </a:rPr>
              <a:t>          neu</a:t>
            </a:r>
            <a:endParaRPr lang="de-CH" sz="1600" b="1" dirty="0">
              <a:solidFill>
                <a:schemeClr val="accent1"/>
              </a:solidFill>
            </a:endParaRPr>
          </a:p>
          <a:p>
            <a:endParaRPr lang="de-CH" sz="1600" b="1" dirty="0">
              <a:solidFill>
                <a:schemeClr val="accent1"/>
              </a:solidFill>
            </a:endParaRPr>
          </a:p>
        </p:txBody>
      </p:sp>
      <p:sp>
        <p:nvSpPr>
          <p:cNvPr id="27" name="Rectangle 9"/>
          <p:cNvSpPr/>
          <p:nvPr/>
        </p:nvSpPr>
        <p:spPr>
          <a:xfrm>
            <a:off x="3185396" y="1964916"/>
            <a:ext cx="2795665" cy="42581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CH" sz="1400" dirty="0" smtClean="0">
              <a:solidFill>
                <a:srgbClr val="58585A"/>
              </a:solidFill>
            </a:endParaRPr>
          </a:p>
          <a:p>
            <a:endParaRPr lang="de-CH" sz="1400" dirty="0">
              <a:solidFill>
                <a:srgbClr val="58585A"/>
              </a:solidFill>
            </a:endParaRPr>
          </a:p>
          <a:p>
            <a:endParaRPr lang="de-CH" sz="1400" dirty="0" smtClean="0">
              <a:solidFill>
                <a:srgbClr val="58585A"/>
              </a:solidFill>
            </a:endParaRPr>
          </a:p>
          <a:p>
            <a:endParaRPr lang="de-CH" sz="1400" dirty="0">
              <a:solidFill>
                <a:srgbClr val="58585A"/>
              </a:solidFill>
            </a:endParaRPr>
          </a:p>
          <a:p>
            <a:r>
              <a:rPr lang="de-CH" sz="1400" dirty="0" smtClean="0">
                <a:solidFill>
                  <a:srgbClr val="58585A"/>
                </a:solidFill>
              </a:rPr>
              <a:t>Geschlossene, verschraubte Abformung mit Clip-on, wie bei </a:t>
            </a:r>
            <a:r>
              <a:rPr lang="de-CH" sz="1400" dirty="0" err="1" smtClean="0">
                <a:solidFill>
                  <a:srgbClr val="58585A"/>
                </a:solidFill>
              </a:rPr>
              <a:t>Bone</a:t>
            </a:r>
            <a:r>
              <a:rPr lang="de-CH" sz="1400" dirty="0" smtClean="0">
                <a:solidFill>
                  <a:srgbClr val="58585A"/>
                </a:solidFill>
              </a:rPr>
              <a:t> Level</a:t>
            </a:r>
          </a:p>
          <a:p>
            <a:endParaRPr lang="de-CH" sz="1400" dirty="0">
              <a:solidFill>
                <a:srgbClr val="58585A"/>
              </a:solidFill>
            </a:endParaRPr>
          </a:p>
          <a:p>
            <a:endParaRPr lang="de-CH" sz="1400" dirty="0" smtClean="0">
              <a:solidFill>
                <a:srgbClr val="58585A"/>
              </a:solidFill>
            </a:endParaRPr>
          </a:p>
          <a:p>
            <a:endParaRPr lang="de-CH" sz="1600" b="1" dirty="0">
              <a:solidFill>
                <a:srgbClr val="58585A"/>
              </a:solidFill>
            </a:endParaRPr>
          </a:p>
          <a:p>
            <a:r>
              <a:rPr lang="de-CH" sz="1600" b="1" dirty="0">
                <a:solidFill>
                  <a:srgbClr val="58585A"/>
                </a:solidFill>
              </a:rPr>
              <a:t>	</a:t>
            </a:r>
            <a:r>
              <a:rPr lang="de-CH" sz="1600" b="1" dirty="0">
                <a:solidFill>
                  <a:srgbClr val="C00000"/>
                </a:solidFill>
              </a:rPr>
              <a:t>alt</a:t>
            </a:r>
            <a:r>
              <a:rPr lang="de-CH" sz="1600" b="1" dirty="0">
                <a:solidFill>
                  <a:srgbClr val="58585A"/>
                </a:solidFill>
              </a:rPr>
              <a:t>			</a:t>
            </a:r>
            <a:r>
              <a:rPr lang="de-CH" sz="1600" b="1" dirty="0" smtClean="0">
                <a:solidFill>
                  <a:schemeClr val="accent1"/>
                </a:solidFill>
              </a:rPr>
              <a:t>neu</a:t>
            </a:r>
          </a:p>
          <a:p>
            <a:endParaRPr lang="de-CH" sz="1600" b="1" dirty="0">
              <a:solidFill>
                <a:schemeClr val="accent1"/>
              </a:solidFill>
            </a:endParaRPr>
          </a:p>
          <a:p>
            <a:endParaRPr lang="de-CH" sz="1600" b="1" dirty="0" smtClean="0">
              <a:solidFill>
                <a:schemeClr val="accent1"/>
              </a:solidFill>
            </a:endParaRPr>
          </a:p>
          <a:p>
            <a:endParaRPr lang="de-CH" sz="1600" b="1" dirty="0">
              <a:solidFill>
                <a:schemeClr val="accent1"/>
              </a:solidFill>
            </a:endParaRPr>
          </a:p>
          <a:p>
            <a:endParaRPr lang="de-CH" sz="1600" b="1" dirty="0" smtClean="0">
              <a:solidFill>
                <a:schemeClr val="accent1"/>
              </a:solidFill>
            </a:endParaRPr>
          </a:p>
          <a:p>
            <a:endParaRPr lang="de-CH" sz="1600" b="1" dirty="0" smtClean="0">
              <a:solidFill>
                <a:schemeClr val="accent1"/>
              </a:solidFill>
            </a:endParaRPr>
          </a:p>
          <a:p>
            <a:pPr algn="ctr"/>
            <a:r>
              <a:rPr lang="de-CH" sz="1400" dirty="0" smtClean="0">
                <a:solidFill>
                  <a:srgbClr val="58585A"/>
                </a:solidFill>
              </a:rPr>
              <a:t>«alte» Snap-on Kappen bleiben im Portfolio</a:t>
            </a:r>
            <a:endParaRPr lang="de-CH" sz="1400" dirty="0">
              <a:solidFill>
                <a:srgbClr val="58585A"/>
              </a:solidFill>
            </a:endParaRPr>
          </a:p>
          <a:p>
            <a:endParaRPr lang="de-CH" sz="1600" b="1" dirty="0">
              <a:solidFill>
                <a:schemeClr val="accent1"/>
              </a:solidFill>
            </a:endParaRPr>
          </a:p>
          <a:p>
            <a:endParaRPr lang="de-CH" sz="1400" dirty="0" smtClean="0">
              <a:solidFill>
                <a:srgbClr val="58585A"/>
              </a:solidFill>
            </a:endParaRPr>
          </a:p>
          <a:p>
            <a:endParaRPr lang="de-CH" sz="1400" dirty="0">
              <a:solidFill>
                <a:srgbClr val="58585A"/>
              </a:solidFill>
            </a:endParaRPr>
          </a:p>
          <a:p>
            <a:endParaRPr lang="de-CH" sz="1400" dirty="0">
              <a:solidFill>
                <a:srgbClr val="58585A"/>
              </a:solidFill>
            </a:endParaRPr>
          </a:p>
        </p:txBody>
      </p:sp>
      <p:sp>
        <p:nvSpPr>
          <p:cNvPr id="28" name="Rectangle 10"/>
          <p:cNvSpPr/>
          <p:nvPr/>
        </p:nvSpPr>
        <p:spPr>
          <a:xfrm>
            <a:off x="3185396" y="1289380"/>
            <a:ext cx="2795665" cy="6755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geschlossene Abformung</a:t>
            </a:r>
          </a:p>
          <a:p>
            <a:pPr algn="ctr"/>
            <a:r>
              <a:rPr lang="de-CH" sz="1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Implantat Level</a:t>
            </a:r>
            <a:endParaRPr lang="de-CH" sz="1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Rectangle 11"/>
          <p:cNvSpPr/>
          <p:nvPr/>
        </p:nvSpPr>
        <p:spPr>
          <a:xfrm>
            <a:off x="339101" y="1964915"/>
            <a:ext cx="2795665" cy="42502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CH" sz="1400" dirty="0" smtClean="0">
              <a:solidFill>
                <a:srgbClr val="58585A"/>
              </a:solidFill>
            </a:endParaRPr>
          </a:p>
          <a:p>
            <a:endParaRPr lang="de-CH" sz="1400" dirty="0">
              <a:solidFill>
                <a:srgbClr val="58585A"/>
              </a:solidFill>
            </a:endParaRPr>
          </a:p>
          <a:p>
            <a:endParaRPr lang="de-CH" sz="1400" dirty="0" smtClean="0">
              <a:solidFill>
                <a:srgbClr val="58585A"/>
              </a:solidFill>
            </a:endParaRPr>
          </a:p>
          <a:p>
            <a:endParaRPr lang="de-CH" sz="1400" dirty="0" smtClean="0">
              <a:solidFill>
                <a:srgbClr val="58585A"/>
              </a:solidFill>
            </a:endParaRPr>
          </a:p>
          <a:p>
            <a:r>
              <a:rPr lang="de-CH" sz="1400" dirty="0" smtClean="0">
                <a:solidFill>
                  <a:srgbClr val="58585A"/>
                </a:solidFill>
              </a:rPr>
              <a:t>Optimiertes Handling beim Ein-setzen der Abdruckpfosten durch Verbesserung des Schrauben-designs</a:t>
            </a:r>
            <a:endParaRPr lang="de-CH" sz="1400" dirty="0">
              <a:solidFill>
                <a:srgbClr val="58585A"/>
              </a:solidFill>
            </a:endParaRPr>
          </a:p>
          <a:p>
            <a:endParaRPr lang="de-CH" sz="1400" dirty="0" smtClean="0">
              <a:solidFill>
                <a:srgbClr val="58585A"/>
              </a:solidFill>
            </a:endParaRPr>
          </a:p>
          <a:p>
            <a:endParaRPr lang="de-CH" sz="1400" dirty="0">
              <a:solidFill>
                <a:srgbClr val="58585A"/>
              </a:solidFill>
            </a:endParaRPr>
          </a:p>
          <a:p>
            <a:r>
              <a:rPr lang="de-CH" sz="1600" b="1" dirty="0">
                <a:solidFill>
                  <a:srgbClr val="58585A"/>
                </a:solidFill>
              </a:rPr>
              <a:t>	</a:t>
            </a:r>
            <a:r>
              <a:rPr lang="de-CH" sz="1600" b="1" dirty="0" smtClean="0">
                <a:solidFill>
                  <a:srgbClr val="C00000"/>
                </a:solidFill>
              </a:rPr>
              <a:t>alt</a:t>
            </a:r>
            <a:r>
              <a:rPr lang="de-CH" sz="1600" b="1" dirty="0" smtClean="0">
                <a:solidFill>
                  <a:srgbClr val="58585A"/>
                </a:solidFill>
              </a:rPr>
              <a:t>			</a:t>
            </a:r>
            <a:r>
              <a:rPr lang="de-CH" sz="1600" b="1" dirty="0" smtClean="0">
                <a:solidFill>
                  <a:schemeClr val="accent1"/>
                </a:solidFill>
              </a:rPr>
              <a:t>neu</a:t>
            </a:r>
          </a:p>
          <a:p>
            <a:endParaRPr lang="de-CH" sz="1600" b="1" dirty="0">
              <a:solidFill>
                <a:schemeClr val="accent1"/>
              </a:solidFill>
            </a:endParaRPr>
          </a:p>
          <a:p>
            <a:endParaRPr lang="de-CH" sz="1600" b="1" dirty="0" smtClean="0">
              <a:solidFill>
                <a:schemeClr val="accent1"/>
              </a:solidFill>
            </a:endParaRPr>
          </a:p>
          <a:p>
            <a:endParaRPr lang="de-CH" sz="1600" b="1" dirty="0">
              <a:solidFill>
                <a:schemeClr val="accent1"/>
              </a:solidFill>
            </a:endParaRPr>
          </a:p>
          <a:p>
            <a:endParaRPr lang="de-CH" sz="1600" b="1" dirty="0" smtClean="0">
              <a:solidFill>
                <a:schemeClr val="accent1"/>
              </a:solidFill>
            </a:endParaRPr>
          </a:p>
          <a:p>
            <a:endParaRPr lang="de-CH" sz="1600" b="1" dirty="0">
              <a:solidFill>
                <a:srgbClr val="58585A"/>
              </a:solidFill>
            </a:endParaRPr>
          </a:p>
          <a:p>
            <a:pPr algn="ctr"/>
            <a:r>
              <a:rPr lang="de-CH" sz="1400" dirty="0">
                <a:solidFill>
                  <a:srgbClr val="58585A"/>
                </a:solidFill>
              </a:rPr>
              <a:t>n</a:t>
            </a:r>
            <a:r>
              <a:rPr lang="de-CH" sz="1400" dirty="0" smtClean="0">
                <a:solidFill>
                  <a:srgbClr val="58585A"/>
                </a:solidFill>
              </a:rPr>
              <a:t>eues Design – aber gleiche Artikelnummer</a:t>
            </a:r>
          </a:p>
        </p:txBody>
      </p:sp>
      <p:sp>
        <p:nvSpPr>
          <p:cNvPr id="30" name="Rectangle 12"/>
          <p:cNvSpPr/>
          <p:nvPr/>
        </p:nvSpPr>
        <p:spPr>
          <a:xfrm>
            <a:off x="339101" y="1289380"/>
            <a:ext cx="2795665" cy="6755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de-CH" sz="1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ffene Abformung</a:t>
            </a:r>
          </a:p>
          <a:p>
            <a:pPr algn="ctr"/>
            <a:r>
              <a:rPr lang="de-CH" sz="1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Implantat 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de-CH" sz="1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evel</a:t>
            </a:r>
            <a:endParaRPr lang="de-CH" sz="1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Rectangle 13"/>
          <p:cNvSpPr/>
          <p:nvPr/>
        </p:nvSpPr>
        <p:spPr>
          <a:xfrm>
            <a:off x="6031688" y="1289380"/>
            <a:ext cx="2795665" cy="6755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de-CH" sz="1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ffene &amp; geschlossene Abformung</a:t>
            </a:r>
            <a:endParaRPr lang="de-CH" sz="1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de-CH" sz="1400" b="1" dirty="0" err="1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synOcta</a:t>
            </a:r>
            <a:r>
              <a:rPr lang="de-CH" sz="1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de-CH" sz="1400" b="1" dirty="0" err="1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butment</a:t>
            </a:r>
            <a:r>
              <a:rPr lang="de-CH" sz="1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de-CH" sz="1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evel</a:t>
            </a:r>
            <a:endParaRPr lang="de-CH" sz="14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2" name="Picture 3" descr="O:\CS&amp;E\Training_Education\HQ T&amp;E\12_Launch Projects\IDS Launches 2017\PM Input_Launch Binders\Markus Peier TL\048.010_P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333" y="4422280"/>
            <a:ext cx="347268" cy="95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O:\CS&amp;E\Training_Education\HQ T&amp;E\12_Launch Projects\IDS Launches 2017\PM Input_Launch Binders\Markus Peier TL\048.010_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31" y="4422546"/>
            <a:ext cx="349593" cy="96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O:\CS&amp;E\Training_Education\HQ T&amp;E\12_Launch Projects\IDS Launches 2017\PM Input_Launch Binders\Markus Peier TL\048.091_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5970" y="4422280"/>
            <a:ext cx="451348" cy="9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O:\CS&amp;E\Training_Education\HQ T&amp;E\12_Launch Projects\IDS Launches 2017\PM Input_Launch Binders\Markus Peier TL\048.091_P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59" y="4426903"/>
            <a:ext cx="449185" cy="95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O:\CS&amp;E\Training_Education\HQ T&amp;E\12_Launch Projects\IDS Launches 2017\PM Input_Launch Binders\Markus Peier TL\048.870_p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5832" y="4415700"/>
            <a:ext cx="498620" cy="99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O:\CS&amp;E\Training_Education\HQ T&amp;E\12_Launch Projects\IDS Launches 2017\PM Input_Launch Binders\Markus Peier TL\048.862_p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7985" y="4436303"/>
            <a:ext cx="449170" cy="97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O:\CS&amp;E\Training_Education\HQ T&amp;E\12_Launch Projects\IDS Launches 2017\PM Input_Launch Binders\Markus Peier TL\048.095_P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985" y="4484931"/>
            <a:ext cx="416794" cy="73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O:\CS&amp;E\Training_Education\HQ T&amp;E\12_Launch Projects\IDS Launches 2017\PM Input_Launch Binders\Markus Peier TL\048.013_P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352" y="4630810"/>
            <a:ext cx="720351" cy="52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3" descr="O:\CS&amp;E\Training_Education\HQ T&amp;E\12_Launch Projects\IDS Launches 2017\PM Input_Launch Binders\Markus Peier TL\048.070_P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844" y="4444762"/>
            <a:ext cx="346668" cy="77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O:\CS&amp;E\Training_Education\HQ T&amp;E\12_Launch Projects\IDS Launches 2017\PM Input_Launch Binders\Markus Peier TL\048.017_P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13" y="4649310"/>
            <a:ext cx="620094" cy="52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O:\CS&amp;E\Training_Education\HQ T&amp;E\12_Launch Projects\IDS Launches 2017\PM Input_Launch Binders\Markus Peier TL\043_652_PP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7615" y="2145027"/>
            <a:ext cx="538969" cy="52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O:\CS&amp;E\Training_Education\HQ T&amp;E\12_Launch Projects\IDS Launches 2017\PM Input_Launch Binders\Markus Peier TL\043_054_PP.pn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6793" y="2145719"/>
            <a:ext cx="400772" cy="5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O:\CS&amp;E\Training_Education\HQ T&amp;E\12_Launch Projects\IDS Launches 2017\PM Input_Launch Binders\Markus Peier TL\043_652_PP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5508" y="2145027"/>
            <a:ext cx="538969" cy="52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" descr="O:\CS&amp;E\Training_Education\HQ T&amp;E\12_Launch Projects\IDS Launches 2017\PM Input_Launch Binders\Markus Peier TL\043_054_PP.pn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4686" y="2145719"/>
            <a:ext cx="400772" cy="5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O:\CS&amp;E\Training_Education\HQ T&amp;E\12_Launch Projects\IDS Launches 2017\PM Input_Launch Binders\Markus Peier TL\653_0486603_PP.pn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8061" y="2074978"/>
            <a:ext cx="535554" cy="5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7" descr="O:\CS&amp;E\Training_Education\HQ T&amp;E\12_Launch Projects\IDS Launches 2017\PM Input_Launch Binders\Markus Peier TL\053_048602_PP copy.png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633" y="2061251"/>
            <a:ext cx="412894" cy="6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O:\CS&amp;E\Training_Education\HQ T&amp;E\12_Launch Projects\IDS Launches 2017\PM Input_Launch Binders\Markus Peier TL\048.864_p.png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2436" y="5417351"/>
            <a:ext cx="494212" cy="76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9" descr="O:\CS&amp;E\Training_Education\HQ T&amp;E\12_Launch Projects\IDS Launches 2017\PM Input_Launch Binders\Markus Peier TL\048.871_p.png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6234" y="5369270"/>
            <a:ext cx="519775" cy="8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O:\CS&amp;E\Training_Education\HQ T&amp;E\12_Launch Projects\IDS Launches 2017\PM Input_Launch Binders\Markus Peier TL\048.872_p.pn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3707" y="5216491"/>
            <a:ext cx="468586" cy="9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u108234\AppData\Local\Temp\SNAGHTML7fad12.PN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6469" y="4259817"/>
            <a:ext cx="542867" cy="91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u108234\AppData\Local\Temp\SNAGHTML8050b1.PNG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2420" y="4207145"/>
            <a:ext cx="647404" cy="10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RN </a:t>
            </a:r>
            <a:r>
              <a:rPr lang="en-US" noProof="0" dirty="0" err="1" smtClean="0"/>
              <a:t>offener</a:t>
            </a:r>
            <a:r>
              <a:rPr lang="en-US" noProof="0" dirty="0" smtClean="0"/>
              <a:t> </a:t>
            </a:r>
            <a:r>
              <a:rPr lang="en-US" noProof="0" dirty="0" err="1" smtClean="0"/>
              <a:t>Löffel</a:t>
            </a:r>
            <a:r>
              <a:rPr lang="en-US" noProof="0" dirty="0" smtClean="0"/>
              <a:t>, </a:t>
            </a:r>
            <a:r>
              <a:rPr lang="en-US" dirty="0" err="1" smtClean="0"/>
              <a:t>Abdruck</a:t>
            </a:r>
            <a:r>
              <a:rPr lang="en-US" dirty="0" smtClean="0"/>
              <a:t> auf </a:t>
            </a:r>
            <a:r>
              <a:rPr lang="en-US" dirty="0" err="1" smtClean="0"/>
              <a:t>Implantatniveau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3795" name="Picture 3" descr="O:\CS&amp;E\Training_Education\HQ T&amp;E\12_Launch Projects\IDS Launches 2017\PM Input_Launch Binders\Markus Peier TL\043_054_PP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1094" y="5119716"/>
            <a:ext cx="850897" cy="113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649" y="1973406"/>
            <a:ext cx="917267" cy="23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048_090_P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184" y="1363663"/>
            <a:ext cx="900462" cy="355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mpeier\Desktop\Pictures SRA\810\Magelan-0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52426" y="1363663"/>
            <a:ext cx="2724862" cy="17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			</a:t>
            </a:r>
            <a:r>
              <a:rPr lang="en-US" dirty="0" err="1" smtClean="0"/>
              <a:t>verschraubt</a:t>
            </a:r>
            <a:r>
              <a:rPr lang="en-US" noProof="0" dirty="0" smtClean="0"/>
              <a:t>	</a:t>
            </a:r>
            <a:br>
              <a:rPr lang="en-US" noProof="0" dirty="0" smtClean="0"/>
            </a:b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												</a:t>
            </a:r>
            <a:r>
              <a:rPr lang="en-US" noProof="0" dirty="0" err="1" smtClean="0"/>
              <a:t>synOcta</a:t>
            </a:r>
            <a:r>
              <a:rPr lang="en-US" baseline="30000" noProof="0" dirty="0" smtClean="0"/>
              <a:t>®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Laboranalog</a:t>
            </a:r>
            <a:r>
              <a:rPr lang="en-US" noProof="0" dirty="0" smtClean="0"/>
              <a:t>	</a:t>
            </a:r>
            <a:endParaRPr lang="en-US" noProof="0" dirty="0"/>
          </a:p>
        </p:txBody>
      </p:sp>
      <p:pic>
        <p:nvPicPr>
          <p:cNvPr id="19" name="Picture 8" descr="O:\CS&amp;E\Training_Education\HQ T&amp;E\12_Launch Projects\IDS Launches 2017\PM Input_Launch Binders\Markus Peier TL\048.124_PP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129" y="3538334"/>
            <a:ext cx="846025" cy="21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			</a:t>
            </a:r>
            <a:r>
              <a:rPr lang="en-US" dirty="0" err="1" smtClean="0"/>
              <a:t>verschraubt</a:t>
            </a:r>
            <a:r>
              <a:rPr lang="en-US" noProof="0" dirty="0" smtClean="0"/>
              <a:t>	</a:t>
            </a:r>
            <a:br>
              <a:rPr lang="en-US" noProof="0" dirty="0" smtClean="0"/>
            </a:b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												</a:t>
            </a:r>
            <a:r>
              <a:rPr lang="en-US" noProof="0" dirty="0" err="1" smtClean="0"/>
              <a:t>synOcta</a:t>
            </a:r>
            <a:r>
              <a:rPr lang="en-US" baseline="30000" noProof="0" dirty="0" smtClean="0"/>
              <a:t>®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Laboranalog</a:t>
            </a:r>
            <a:r>
              <a:rPr lang="en-US" noProof="0" dirty="0" smtClean="0"/>
              <a:t>	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3796" name="Picture 4" descr="O:\CS&amp;E\Training_Education\HQ T&amp;E\12_Launch Projects\IDS Launches 2017\PM Input_Launch Binders\Markus Peier TL\043_652_PP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4388" y="5103813"/>
            <a:ext cx="1144310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354" y="1954689"/>
            <a:ext cx="1197016" cy="23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mpeier\Desktop\Pictures SRA\810\Magelan-0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52426" y="1363663"/>
            <a:ext cx="2724862" cy="17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O:\CS&amp;E\Training_Education\HQ T&amp;E\12_Launch Projects\IDS Launches 2017\PM Input_Launch Binders\Markus Peier TL\048.171_PP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009" y="3442914"/>
            <a:ext cx="1144431" cy="221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362606" y="211574"/>
            <a:ext cx="8403481" cy="8640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noProof="0" dirty="0" smtClean="0"/>
              <a:t>N </a:t>
            </a:r>
            <a:r>
              <a:rPr lang="en-US" noProof="0" dirty="0" err="1" smtClean="0"/>
              <a:t>offener</a:t>
            </a:r>
            <a:r>
              <a:rPr lang="en-US" noProof="0" dirty="0" smtClean="0"/>
              <a:t> </a:t>
            </a:r>
            <a:r>
              <a:rPr lang="en-US" noProof="0" dirty="0" err="1" smtClean="0"/>
              <a:t>Löffel</a:t>
            </a:r>
            <a:r>
              <a:rPr lang="en-US" noProof="0" dirty="0" smtClean="0"/>
              <a:t>, </a:t>
            </a:r>
            <a:r>
              <a:rPr lang="en-US" dirty="0" err="1" smtClean="0"/>
              <a:t>Abdruck</a:t>
            </a:r>
            <a:r>
              <a:rPr lang="en-US" dirty="0" smtClean="0"/>
              <a:t> auf </a:t>
            </a:r>
            <a:r>
              <a:rPr lang="en-US" dirty="0" err="1" smtClean="0"/>
              <a:t>Implantatniveau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66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RN </a:t>
            </a:r>
            <a:r>
              <a:rPr lang="en-US" dirty="0" err="1" smtClean="0"/>
              <a:t>geschl</a:t>
            </a:r>
            <a:r>
              <a:rPr lang="en-US" dirty="0" smtClean="0"/>
              <a:t>. </a:t>
            </a:r>
            <a:r>
              <a:rPr lang="en-US" dirty="0" err="1" smtClean="0"/>
              <a:t>Löffel</a:t>
            </a:r>
            <a:r>
              <a:rPr lang="en-US" dirty="0" smtClean="0"/>
              <a:t>,</a:t>
            </a:r>
            <a:r>
              <a:rPr lang="en-US" noProof="0" dirty="0" smtClean="0"/>
              <a:t> </a:t>
            </a:r>
            <a:r>
              <a:rPr lang="en-US" dirty="0" err="1" smtClean="0"/>
              <a:t>Abdruck</a:t>
            </a:r>
            <a:r>
              <a:rPr lang="en-US" dirty="0" smtClean="0"/>
              <a:t> auf</a:t>
            </a:r>
            <a:r>
              <a:rPr lang="en-US" noProof="0" dirty="0" smtClean="0"/>
              <a:t> </a:t>
            </a:r>
            <a:r>
              <a:rPr lang="en-US" dirty="0" smtClean="0"/>
              <a:t>I</a:t>
            </a:r>
            <a:r>
              <a:rPr lang="en-US" noProof="0" dirty="0" err="1" smtClean="0"/>
              <a:t>mplantat</a:t>
            </a:r>
            <a:r>
              <a:rPr lang="en-US" dirty="0" err="1" smtClean="0"/>
              <a:t>niveau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>
                <a:solidFill>
                  <a:srgbClr val="58585A"/>
                </a:solidFill>
              </a:rPr>
              <a:t/>
            </a:r>
            <a:br>
              <a:rPr lang="en-US" noProof="0" dirty="0" smtClean="0">
                <a:solidFill>
                  <a:srgbClr val="58585A"/>
                </a:solidFill>
              </a:rPr>
            </a:br>
            <a:r>
              <a:rPr lang="en-US" noProof="0" dirty="0" smtClean="0">
                <a:solidFill>
                  <a:srgbClr val="58585A"/>
                </a:solidFill>
              </a:rPr>
              <a:t>		</a:t>
            </a:r>
            <a:r>
              <a:rPr lang="en-US" noProof="0" dirty="0" err="1" smtClean="0">
                <a:solidFill>
                  <a:srgbClr val="58585A"/>
                </a:solidFill>
              </a:rPr>
              <a:t>snap-on</a:t>
            </a:r>
            <a:r>
              <a:rPr lang="en-US" noProof="0" dirty="0" smtClean="0">
                <a:solidFill>
                  <a:srgbClr val="58585A"/>
                </a:solidFill>
              </a:rPr>
              <a:t>			</a:t>
            </a:r>
            <a:r>
              <a:rPr lang="en-US" dirty="0" err="1" smtClean="0">
                <a:solidFill>
                  <a:srgbClr val="58585A"/>
                </a:solidFill>
              </a:rPr>
              <a:t>verschraubt</a:t>
            </a:r>
            <a:r>
              <a:rPr lang="en-US" noProof="0" dirty="0" smtClean="0">
                <a:solidFill>
                  <a:srgbClr val="58585A"/>
                </a:solidFill>
              </a:rPr>
              <a:t/>
            </a:r>
            <a:br>
              <a:rPr lang="en-US" noProof="0" dirty="0" smtClean="0">
                <a:solidFill>
                  <a:srgbClr val="58585A"/>
                </a:solidFill>
              </a:rPr>
            </a:br>
            <a:r>
              <a:rPr lang="en-US" noProof="0" dirty="0" smtClean="0">
                <a:solidFill>
                  <a:srgbClr val="58585A"/>
                </a:solidFill>
              </a:rPr>
              <a:t>												</a:t>
            </a:r>
            <a:r>
              <a:rPr lang="en-US" noProof="0" dirty="0" err="1" smtClean="0"/>
              <a:t>synOcta</a:t>
            </a:r>
            <a:r>
              <a:rPr lang="en-US" baseline="30000" noProof="0" dirty="0" smtClean="0"/>
              <a:t>®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Laboranalog</a:t>
            </a: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	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4818" name="Picture 2" descr="O:\CS&amp;E\Training_Education\HQ T&amp;E\12_Launch Projects\IDS Launches 2017\PM Input_Launch Binders\Markus Peier TL\048.862_pp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5087" y="1844634"/>
            <a:ext cx="608886" cy="13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O:\CS&amp;E\Training_Education\HQ T&amp;E\12_Launch Projects\IDS Launches 2017\PM Input_Launch Binders\Markus Peier TL\Step-005_V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468" y="3373968"/>
            <a:ext cx="1573107" cy="216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O:\CS&amp;E\Training_Education\HQ T&amp;E\12_Launch Projects\IDS Launches 2017\PM Input_Launch Binders\Markus Peier TL\Step-001_V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706" y="3163888"/>
            <a:ext cx="1627634" cy="229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04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92" y="1652616"/>
            <a:ext cx="492377" cy="11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04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360" y="2228371"/>
            <a:ext cx="866907" cy="93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O:\CS&amp;E\Training_Education\HQ T&amp;E\12_Launch Projects\IDS Launches 2017\PM Input_Launch Binders\Markus Peier TL\DSC_4300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69012" y="1363662"/>
            <a:ext cx="27082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O:\CS&amp;E\Training_Education\HQ T&amp;E\12_Launch Projects\IDS Launches 2017\PM Input_Launch Binders\Markus Peier TL\048.124_PP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129" y="3538334"/>
            <a:ext cx="846025" cy="21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de-CH" dirty="0" smtClean="0"/>
              <a:t>                                             aufgesteckt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1749" name="Picture 5" descr="O:\CS&amp;E\Training_Education\HQ T&amp;E\12_Launch Projects\IDS Launches 2017\PM Input_Launch Binders\Markus Peier TL\DSC_429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980" y="2307879"/>
            <a:ext cx="2641565" cy="323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O:\CS&amp;E\Training_Education\HQ T&amp;E\12_Launch Projects\IDS Launches 2017\PM Input_Launch Binders\Markus Peier TL\DSC_429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25" y="1370418"/>
            <a:ext cx="2716804" cy="27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:\CS&amp;E\Training_Education\HQ T&amp;E\12_Launch Projects\IDS Launches 2017\PM Input_Launch Binders\Markus Peier TL\DSC_429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7190" y="2952376"/>
            <a:ext cx="2440098" cy="33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O:\CS&amp;E\Training_Education\HQ T&amp;E\12_Launch Projects\IDS Launches 2017\PM Input_Launch Binders\Markus Peier TL\048.862_pp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7190" y="1370418"/>
            <a:ext cx="712530" cy="14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62606" y="211574"/>
            <a:ext cx="8403481" cy="864000"/>
          </a:xfrm>
        </p:spPr>
        <p:txBody>
          <a:bodyPr/>
          <a:lstStyle/>
          <a:p>
            <a:r>
              <a:rPr lang="en-US" noProof="0" dirty="0" smtClean="0"/>
              <a:t>RN </a:t>
            </a:r>
            <a:r>
              <a:rPr lang="en-US" dirty="0" err="1" smtClean="0"/>
              <a:t>geschl</a:t>
            </a:r>
            <a:r>
              <a:rPr lang="en-US" dirty="0" smtClean="0"/>
              <a:t>. </a:t>
            </a:r>
            <a:r>
              <a:rPr lang="en-US" dirty="0" err="1" smtClean="0"/>
              <a:t>Löffel</a:t>
            </a:r>
            <a:r>
              <a:rPr lang="en-US" dirty="0" smtClean="0"/>
              <a:t>,</a:t>
            </a:r>
            <a:r>
              <a:rPr lang="en-US" noProof="0" dirty="0" smtClean="0"/>
              <a:t> </a:t>
            </a:r>
            <a:r>
              <a:rPr lang="en-US" dirty="0" err="1" smtClean="0"/>
              <a:t>Abdruck</a:t>
            </a:r>
            <a:r>
              <a:rPr lang="en-US" dirty="0" smtClean="0"/>
              <a:t> auf</a:t>
            </a:r>
            <a:r>
              <a:rPr lang="en-US" noProof="0" dirty="0" smtClean="0"/>
              <a:t> </a:t>
            </a:r>
            <a:r>
              <a:rPr lang="en-US" dirty="0" smtClean="0"/>
              <a:t>I</a:t>
            </a:r>
            <a:r>
              <a:rPr lang="en-US" noProof="0" dirty="0" err="1" smtClean="0"/>
              <a:t>mplantat</a:t>
            </a:r>
            <a:r>
              <a:rPr lang="en-US" dirty="0" err="1" smtClean="0"/>
              <a:t>niveau</a:t>
            </a:r>
            <a:endParaRPr lang="en-US" noProof="0" dirty="0"/>
          </a:p>
        </p:txBody>
      </p:sp>
      <p:sp>
        <p:nvSpPr>
          <p:cNvPr id="9" name="Rad 8"/>
          <p:cNvSpPr/>
          <p:nvPr/>
        </p:nvSpPr>
        <p:spPr>
          <a:xfrm>
            <a:off x="7339476" y="3965450"/>
            <a:ext cx="1027689" cy="857404"/>
          </a:xfrm>
          <a:prstGeom prst="donut">
            <a:avLst>
              <a:gd name="adj" fmla="val 6850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2"/>
              </a:solidFill>
            </a:endParaRPr>
          </a:p>
        </p:txBody>
      </p:sp>
      <p:cxnSp>
        <p:nvCxnSpPr>
          <p:cNvPr id="16" name="Gekrümmter Verbinder 15"/>
          <p:cNvCxnSpPr/>
          <p:nvPr/>
        </p:nvCxnSpPr>
        <p:spPr>
          <a:xfrm rot="16200000" flipH="1">
            <a:off x="6367671" y="2324326"/>
            <a:ext cx="2315603" cy="883095"/>
          </a:xfrm>
          <a:prstGeom prst="curvedConnector3">
            <a:avLst>
              <a:gd name="adj1" fmla="val 53145"/>
            </a:avLst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3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8914" name="Picture 2" descr="O:\CS&amp;E\Training_Education\HQ T&amp;E\12_Launch Projects\IDS Launches 2017\PM Input_Launch Binders\Markus Peier TL\DSC_431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6313" y="3914172"/>
            <a:ext cx="3180975" cy="234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O:\CS&amp;E\Training_Education\HQ T&amp;E\12_Launch Projects\IDS Launches 2017\PM Input_Launch Binders\Markus Peier TL\DSC_430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550" y="1363664"/>
            <a:ext cx="2866582" cy="20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O:\CS&amp;E\Training_Education\HQ T&amp;E\12_Launch Projects\IDS Launches 2017\PM Input_Launch Binders\Markus Peier TL\DSC_431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2999" y="3366166"/>
            <a:ext cx="2733314" cy="24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448379" y="1754335"/>
            <a:ext cx="381285" cy="1354269"/>
            <a:chOff x="6727181" y="1641712"/>
            <a:chExt cx="428558" cy="1522176"/>
          </a:xfrm>
        </p:grpSpPr>
        <p:pic>
          <p:nvPicPr>
            <p:cNvPr id="10" name="Picture 8" descr="O:\CS&amp;E\Training_Education\HQ T&amp;E\12_Launch Projects\IDS Launches 2017\PM Input_Launch Binders\Markus Peier TL\048.124_PP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422" y="2217136"/>
              <a:ext cx="377188" cy="946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6727181" y="1641712"/>
              <a:ext cx="428558" cy="774144"/>
              <a:chOff x="6742133" y="1680478"/>
              <a:chExt cx="407097" cy="735377"/>
            </a:xfrm>
          </p:grpSpPr>
          <p:pic>
            <p:nvPicPr>
              <p:cNvPr id="38917" name="Picture 5" descr="O:\CS&amp;E\Training_Education\HQ T&amp;E\12_Launch Projects\IDS Launches 2017\PM Input_Launch Binders\Markus Peier TL\Step-020_V01.png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744276" y="1680478"/>
                <a:ext cx="398729" cy="735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ight Triangle 10"/>
              <p:cNvSpPr/>
              <p:nvPr/>
            </p:nvSpPr>
            <p:spPr>
              <a:xfrm>
                <a:off x="6742133" y="2264663"/>
                <a:ext cx="53533" cy="15119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2000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16" name="Right Triangle 15"/>
              <p:cNvSpPr/>
              <p:nvPr/>
            </p:nvSpPr>
            <p:spPr>
              <a:xfrm flipH="1">
                <a:off x="7103167" y="2264264"/>
                <a:ext cx="46063" cy="15119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2000" dirty="0" smtClean="0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362606" y="211574"/>
            <a:ext cx="8403481" cy="864000"/>
          </a:xfrm>
        </p:spPr>
        <p:txBody>
          <a:bodyPr/>
          <a:lstStyle/>
          <a:p>
            <a:r>
              <a:rPr lang="en-US" noProof="0" dirty="0" smtClean="0"/>
              <a:t>RN </a:t>
            </a:r>
            <a:r>
              <a:rPr lang="en-US" dirty="0" err="1" smtClean="0"/>
              <a:t>geschl</a:t>
            </a:r>
            <a:r>
              <a:rPr lang="en-US" dirty="0" smtClean="0"/>
              <a:t>. </a:t>
            </a:r>
            <a:r>
              <a:rPr lang="en-US" dirty="0" err="1" smtClean="0"/>
              <a:t>Löffel</a:t>
            </a:r>
            <a:r>
              <a:rPr lang="en-US" dirty="0" smtClean="0"/>
              <a:t>,</a:t>
            </a:r>
            <a:r>
              <a:rPr lang="en-US" noProof="0" dirty="0" smtClean="0"/>
              <a:t> </a:t>
            </a:r>
            <a:r>
              <a:rPr lang="en-US" dirty="0" err="1" smtClean="0"/>
              <a:t>Abdruck</a:t>
            </a:r>
            <a:r>
              <a:rPr lang="en-US" dirty="0" smtClean="0"/>
              <a:t> auf</a:t>
            </a:r>
            <a:r>
              <a:rPr lang="en-US" noProof="0" dirty="0" smtClean="0"/>
              <a:t> </a:t>
            </a:r>
            <a:r>
              <a:rPr lang="en-US" dirty="0" smtClean="0"/>
              <a:t>I</a:t>
            </a:r>
            <a:r>
              <a:rPr lang="en-US" noProof="0" dirty="0" err="1" smtClean="0"/>
              <a:t>mplantat</a:t>
            </a:r>
            <a:r>
              <a:rPr lang="en-US" dirty="0" err="1" smtClean="0"/>
              <a:t>niveau</a:t>
            </a:r>
            <a:r>
              <a:rPr lang="en-US" dirty="0" smtClean="0"/>
              <a:t> – </a:t>
            </a:r>
            <a:r>
              <a:rPr lang="en-US" dirty="0" err="1" smtClean="0"/>
              <a:t>Herstellung</a:t>
            </a:r>
            <a:r>
              <a:rPr lang="en-US" dirty="0" smtClean="0"/>
              <a:t> des </a:t>
            </a:r>
            <a:r>
              <a:rPr lang="en-US" dirty="0" err="1" smtClean="0"/>
              <a:t>Meistermodells</a:t>
            </a:r>
            <a:endParaRPr lang="en-US" noProof="0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4345423" y="2364915"/>
            <a:ext cx="2039194" cy="15492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377666" y="4019483"/>
            <a:ext cx="2670497" cy="106497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3924" y="1488350"/>
            <a:ext cx="8412163" cy="4894262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                                       Mundsituation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						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					           </a:t>
            </a:r>
          </a:p>
          <a:p>
            <a:pPr marL="0" indent="0">
              <a:buNone/>
            </a:pPr>
            <a:r>
              <a:rPr lang="de-CH" dirty="0" smtClean="0"/>
              <a:t>                                                                            in den Abdruck reponieren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            Meistermodell mit dem Abdruckpfosten									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43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>
                <a:solidFill>
                  <a:srgbClr val="58585A"/>
                </a:solidFill>
              </a:rPr>
              <a:t/>
            </a:r>
            <a:br>
              <a:rPr lang="en-US" noProof="0" dirty="0" smtClean="0">
                <a:solidFill>
                  <a:srgbClr val="58585A"/>
                </a:solidFill>
              </a:rPr>
            </a:br>
            <a:r>
              <a:rPr lang="en-US" noProof="0" dirty="0" smtClean="0">
                <a:solidFill>
                  <a:srgbClr val="58585A"/>
                </a:solidFill>
              </a:rPr>
              <a:t>		</a:t>
            </a:r>
            <a:r>
              <a:rPr lang="en-US" noProof="0" dirty="0" err="1" smtClean="0">
                <a:solidFill>
                  <a:srgbClr val="58585A"/>
                </a:solidFill>
              </a:rPr>
              <a:t>snap-on</a:t>
            </a:r>
            <a:r>
              <a:rPr lang="en-US" noProof="0" dirty="0" smtClean="0">
                <a:solidFill>
                  <a:srgbClr val="58585A"/>
                </a:solidFill>
              </a:rPr>
              <a:t>			</a:t>
            </a:r>
            <a:r>
              <a:rPr lang="en-US" dirty="0" err="1" smtClean="0">
                <a:solidFill>
                  <a:srgbClr val="58585A"/>
                </a:solidFill>
              </a:rPr>
              <a:t>verschraubt</a:t>
            </a:r>
            <a:r>
              <a:rPr lang="en-US" noProof="0" dirty="0" smtClean="0">
                <a:solidFill>
                  <a:srgbClr val="58585A"/>
                </a:solidFill>
              </a:rPr>
              <a:t/>
            </a:r>
            <a:br>
              <a:rPr lang="en-US" noProof="0" dirty="0" smtClean="0">
                <a:solidFill>
                  <a:srgbClr val="58585A"/>
                </a:solidFill>
              </a:rPr>
            </a:br>
            <a:r>
              <a:rPr lang="en-US" noProof="0" dirty="0" smtClean="0">
                <a:solidFill>
                  <a:srgbClr val="58585A"/>
                </a:solidFill>
              </a:rPr>
              <a:t>												</a:t>
            </a:r>
            <a:r>
              <a:rPr lang="en-US" noProof="0" dirty="0" err="1" smtClean="0"/>
              <a:t>synOcta</a:t>
            </a:r>
            <a:r>
              <a:rPr lang="en-US" baseline="30000" noProof="0" dirty="0" smtClean="0"/>
              <a:t>®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Laboranalog</a:t>
            </a: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	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4822" name="Picture 6" descr="O:\CS&amp;E\Training_Education\HQ T&amp;E\12_Launch Projects\IDS Launches 2017\PM Input_Launch Binders\Markus Peier TL\DSC_430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69012" y="1363662"/>
            <a:ext cx="27082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O:\CS&amp;E\Training_Education\HQ T&amp;E\12_Launch Projects\IDS Launches 2017\PM Input_Launch Binders\Markus Peier TL\048.870_pp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0700" y="1856329"/>
            <a:ext cx="955490" cy="17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O:\CS&amp;E\Training_Education\HQ T&amp;E\12_Launch Projects\IDS Launches 2017\PM Input_Launch Binders\Markus Peier TL\043_652_PP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773" y="3890209"/>
            <a:ext cx="858157" cy="16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O:\CS&amp;E\Training_Education\HQ T&amp;E\12_Launch Projects\IDS Launches 2017\PM Input_Launch Binders\Markus Peier TL\048.013_PP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929" y="2297196"/>
            <a:ext cx="1325443" cy="13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O:\CS&amp;E\Training_Education\HQ T&amp;E\12_Launch Projects\IDS Launches 2017\PM Input_Launch Binders\Markus Peier TL\048.095_PP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96" y="1587963"/>
            <a:ext cx="798909" cy="14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O:\CS&amp;E\Training_Education\HQ T&amp;E\12_Launch Projects\IDS Launches 2017\PM Input_Launch Binders\Markus Peier TL\043_652_PP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4125" y="3890209"/>
            <a:ext cx="858157" cy="16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O:\CS&amp;E\Training_Education\HQ T&amp;E\12_Launch Projects\IDS Launches 2017\PM Input_Launch Binders\Markus Peier TL\048.171_PP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009" y="3442914"/>
            <a:ext cx="1144431" cy="221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62606" y="211574"/>
            <a:ext cx="8403481" cy="8640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noProof="0" dirty="0" smtClean="0"/>
              <a:t>N </a:t>
            </a:r>
            <a:r>
              <a:rPr lang="en-US" dirty="0" err="1" smtClean="0"/>
              <a:t>geschl</a:t>
            </a:r>
            <a:r>
              <a:rPr lang="en-US" dirty="0" smtClean="0"/>
              <a:t>. </a:t>
            </a:r>
            <a:r>
              <a:rPr lang="en-US" dirty="0" err="1" smtClean="0"/>
              <a:t>Löffel</a:t>
            </a:r>
            <a:r>
              <a:rPr lang="en-US" dirty="0" smtClean="0"/>
              <a:t>,</a:t>
            </a:r>
            <a:r>
              <a:rPr lang="en-US" noProof="0" dirty="0" smtClean="0"/>
              <a:t> </a:t>
            </a:r>
            <a:r>
              <a:rPr lang="en-US" dirty="0" err="1" smtClean="0"/>
              <a:t>Abdruck</a:t>
            </a:r>
            <a:r>
              <a:rPr lang="en-US" dirty="0" smtClean="0"/>
              <a:t> auf</a:t>
            </a:r>
            <a:r>
              <a:rPr lang="en-US" noProof="0" dirty="0" smtClean="0"/>
              <a:t> </a:t>
            </a:r>
            <a:r>
              <a:rPr lang="en-US" dirty="0" smtClean="0"/>
              <a:t>I</a:t>
            </a:r>
            <a:r>
              <a:rPr lang="en-US" noProof="0" dirty="0" err="1" smtClean="0"/>
              <a:t>mplantat</a:t>
            </a:r>
            <a:r>
              <a:rPr lang="en-US" dirty="0" err="1" smtClean="0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7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3" name="Picture 9" descr="C:\Users\mpeier\AppData\Local\Microsoft\Windows\Temporary Internet Files\Content.IE5\91LUPNEB\17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95" y="2098217"/>
            <a:ext cx="1773936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O:\CS&amp;E\Training_Education\HQ T&amp;E\12_Launch Projects\IDS Launches 2017\PM Input_Launch Binders\Markus Peier TL\124_048602_P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923" y="3536771"/>
            <a:ext cx="787202" cy="213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:\CS&amp;E\Training_Education\HQ T&amp;E\12_Launch Projects\IDS Launches 2017\PM Input_Launch Binders\Markus Peier TL\048.874_pp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3473" y="3381127"/>
            <a:ext cx="74741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O:\CS&amp;E\Training_Education\HQ T&amp;E\12_Launch Projects\IDS Launches 2017\PM Input_Launch Binders\Markus Peier TL\048.866_pp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7679" y="1697504"/>
            <a:ext cx="683034" cy="13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mpeier\Desktop\Pictures SRA\810\Magelan-08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52426" y="1363663"/>
            <a:ext cx="2724862" cy="17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mpeier\AppData\Local\Microsoft\Windows\Temporary Internet Files\Content.IE5\91LUPNEB\17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059" y="3697755"/>
            <a:ext cx="1773936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O:\CS&amp;E\Training_Education\HQ T&amp;E\12_Launch Projects\IDS Launches 2017\PM Input_Launch Binders\Markus Peier TL\048.866_pp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0316" y="3193906"/>
            <a:ext cx="481360" cy="9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362606" y="211574"/>
            <a:ext cx="8403481" cy="864000"/>
          </a:xfrm>
        </p:spPr>
        <p:txBody>
          <a:bodyPr/>
          <a:lstStyle/>
          <a:p>
            <a:r>
              <a:rPr lang="en-US" noProof="0" dirty="0" smtClean="0"/>
              <a:t>RN </a:t>
            </a:r>
            <a:r>
              <a:rPr lang="en-US" dirty="0" err="1" smtClean="0"/>
              <a:t>geschl</a:t>
            </a:r>
            <a:r>
              <a:rPr lang="en-US" dirty="0" smtClean="0"/>
              <a:t>. </a:t>
            </a:r>
            <a:r>
              <a:rPr lang="en-US" dirty="0" err="1" smtClean="0"/>
              <a:t>Löffel</a:t>
            </a:r>
            <a:r>
              <a:rPr lang="en-US" dirty="0" smtClean="0"/>
              <a:t>,</a:t>
            </a:r>
            <a:r>
              <a:rPr lang="en-US" noProof="0" dirty="0" smtClean="0"/>
              <a:t> </a:t>
            </a:r>
            <a:r>
              <a:rPr lang="en-US" dirty="0" err="1" smtClean="0"/>
              <a:t>Abdruck</a:t>
            </a:r>
            <a:r>
              <a:rPr lang="en-US" dirty="0" smtClean="0"/>
              <a:t> auf</a:t>
            </a:r>
            <a:r>
              <a:rPr lang="en-US" noProof="0" dirty="0" smtClean="0"/>
              <a:t> Abutment</a:t>
            </a:r>
            <a:r>
              <a:rPr lang="en-US" dirty="0" err="1" smtClean="0"/>
              <a:t>niveau</a:t>
            </a:r>
            <a:endParaRPr lang="en-US" noProof="0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>
                <a:solidFill>
                  <a:srgbClr val="58585A"/>
                </a:solidFill>
              </a:rPr>
              <a:t/>
            </a:r>
            <a:br>
              <a:rPr lang="en-US" noProof="0" dirty="0" smtClean="0">
                <a:solidFill>
                  <a:srgbClr val="58585A"/>
                </a:solidFill>
              </a:rPr>
            </a:br>
            <a:r>
              <a:rPr lang="en-US" noProof="0" dirty="0" smtClean="0">
                <a:solidFill>
                  <a:srgbClr val="58585A"/>
                </a:solidFill>
              </a:rPr>
              <a:t>			</a:t>
            </a:r>
            <a:r>
              <a:rPr lang="en-US" dirty="0" err="1" smtClean="0">
                <a:solidFill>
                  <a:srgbClr val="58585A"/>
                </a:solidFill>
              </a:rPr>
              <a:t>verschraubt</a:t>
            </a:r>
            <a:r>
              <a:rPr lang="en-US" noProof="0" dirty="0" smtClean="0">
                <a:solidFill>
                  <a:srgbClr val="58585A"/>
                </a:solidFill>
              </a:rPr>
              <a:t>					</a:t>
            </a:r>
            <a:r>
              <a:rPr lang="en-US" sz="1600" noProof="0" dirty="0" err="1" smtClean="0"/>
              <a:t>synOcta</a:t>
            </a:r>
            <a:r>
              <a:rPr lang="en-US" sz="1600" baseline="30000" noProof="0" dirty="0" smtClean="0"/>
              <a:t>®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Laboranalog</a:t>
            </a:r>
            <a:r>
              <a:rPr lang="en-US" sz="1600" noProof="0" dirty="0" smtClean="0"/>
              <a:t/>
            </a:r>
            <a:br>
              <a:rPr lang="en-US" sz="1600" noProof="0" dirty="0" smtClean="0"/>
            </a:br>
            <a:r>
              <a:rPr lang="en-US" sz="1600" noProof="0" dirty="0" smtClean="0"/>
              <a:t>												</a:t>
            </a:r>
            <a:r>
              <a:rPr lang="en-US" sz="1600" noProof="0" dirty="0" err="1" smtClean="0"/>
              <a:t>repositionierbares</a:t>
            </a:r>
            <a:r>
              <a:rPr lang="en-US" sz="1600" noProof="0" dirty="0" smtClean="0"/>
              <a:t> </a:t>
            </a:r>
            <a:r>
              <a:rPr lang="en-US" sz="1600" noProof="0" dirty="0" err="1" smtClean="0"/>
              <a:t>Laboranalog</a:t>
            </a:r>
            <a:endParaRPr lang="en-US" sz="1600" noProof="0" dirty="0" smtClean="0"/>
          </a:p>
          <a:p>
            <a:pPr marL="0" indent="0">
              <a:buNone/>
            </a:pPr>
            <a:r>
              <a:rPr lang="en-US" noProof="0" dirty="0" smtClean="0"/>
              <a:t>		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84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/&gt;&lt;m_precDefaultPercent/&gt;&lt;m_precDefaultDate/&gt;&lt;m_precDefaultYear/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/CPresentation&gt;&lt;/root&gt;"/>
  <p:tag name="THINKCELLUNDODONOTDELETE" val="0"/>
</p:tagLst>
</file>

<file path=ppt/theme/theme1.xml><?xml version="1.0" encoding="utf-8"?>
<a:theme xmlns:a="http://schemas.openxmlformats.org/drawingml/2006/main" name="STRM_PowerPoint_4-3">
  <a:themeElements>
    <a:clrScheme name="Straumann_Juni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8FB91C"/>
      </a:accent1>
      <a:accent2>
        <a:srgbClr val="585857"/>
      </a:accent2>
      <a:accent3>
        <a:srgbClr val="878787"/>
      </a:accent3>
      <a:accent4>
        <a:srgbClr val="B1B2B3"/>
      </a:accent4>
      <a:accent5>
        <a:srgbClr val="D9D9DA"/>
      </a:accent5>
      <a:accent6>
        <a:srgbClr val="1E7539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STRM_PowerPoint_4-3">
  <a:themeElements>
    <a:clrScheme name="Custom 2">
      <a:dk1>
        <a:srgbClr val="58585A"/>
      </a:dk1>
      <a:lt1>
        <a:sysClr val="window" lastClr="FFFFFF"/>
      </a:lt1>
      <a:dk2>
        <a:srgbClr val="5781AE"/>
      </a:dk2>
      <a:lt2>
        <a:srgbClr val="58585A"/>
      </a:lt2>
      <a:accent1>
        <a:srgbClr val="8FB91C"/>
      </a:accent1>
      <a:accent2>
        <a:srgbClr val="585857"/>
      </a:accent2>
      <a:accent3>
        <a:srgbClr val="B1B2B3"/>
      </a:accent3>
      <a:accent4>
        <a:srgbClr val="D9D9DA"/>
      </a:accent4>
      <a:accent5>
        <a:srgbClr val="81ADB5"/>
      </a:accent5>
      <a:accent6>
        <a:srgbClr val="1E7539"/>
      </a:accent6>
      <a:hlink>
        <a:srgbClr val="1E7539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STRM_PowerPoint_4-3</Template>
  <TotalTime>0</TotalTime>
  <Words>237</Words>
  <Application>Microsoft Office PowerPoint</Application>
  <PresentationFormat>Bildschirmpräsentation (4:3)</PresentationFormat>
  <Paragraphs>194</Paragraphs>
  <Slides>15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14</vt:i4>
      </vt:variant>
      <vt:variant>
        <vt:lpstr>Folientitel</vt:lpstr>
      </vt:variant>
      <vt:variant>
        <vt:i4>15</vt:i4>
      </vt:variant>
    </vt:vector>
  </HeadingPairs>
  <TitlesOfParts>
    <vt:vector size="34" baseType="lpstr">
      <vt:lpstr>Arial</vt:lpstr>
      <vt:lpstr>Calibri</vt:lpstr>
      <vt:lpstr>Cambria</vt:lpstr>
      <vt:lpstr>Symbol</vt:lpstr>
      <vt:lpstr>Wingdings</vt:lpstr>
      <vt:lpstr>STRM_PowerPoint_4-3</vt:lpstr>
      <vt:lpstr>1_STRM_PowerPoint_4-3</vt:lpstr>
      <vt:lpstr>2_STRM_PowerPoint_4-3</vt:lpstr>
      <vt:lpstr>3_STRM_PowerPoint_4-3</vt:lpstr>
      <vt:lpstr>4_STRM_PowerPoint_4-3</vt:lpstr>
      <vt:lpstr>5_STRM_PowerPoint_4-3</vt:lpstr>
      <vt:lpstr>6_STRM_PowerPoint_4-3</vt:lpstr>
      <vt:lpstr>7_STRM_PowerPoint_4-3</vt:lpstr>
      <vt:lpstr>8_STRM_PowerPoint_4-3</vt:lpstr>
      <vt:lpstr>9_STRM_PowerPoint_4-3</vt:lpstr>
      <vt:lpstr>10_STRM_PowerPoint_4-3</vt:lpstr>
      <vt:lpstr>11_STRM_PowerPoint_4-3</vt:lpstr>
      <vt:lpstr>12_STRM_PowerPoint_4-3</vt:lpstr>
      <vt:lpstr>13_STRM_PowerPoint_4-3</vt:lpstr>
      <vt:lpstr>Straumann TL – Abformpfosten NEU</vt:lpstr>
      <vt:lpstr>Neue Komponenten zur Abdrucknahme</vt:lpstr>
      <vt:lpstr>RN offener Löffel, Abdruck auf Implantatniveau</vt:lpstr>
      <vt:lpstr>WN offener Löffel, Abdruck auf Implantatniveau</vt:lpstr>
      <vt:lpstr>RN geschl. Löffel, Abdruck auf Implantatniveau</vt:lpstr>
      <vt:lpstr>RN geschl. Löffel, Abdruck auf Implantatniveau</vt:lpstr>
      <vt:lpstr>RN geschl. Löffel, Abdruck auf Implantatniveau – Herstellung des Meistermodells</vt:lpstr>
      <vt:lpstr>WN geschl. Löffel, Abdruck auf Implantatniveau</vt:lpstr>
      <vt:lpstr>RN geschl. Löffel, Abdruck auf Abutmentniveau</vt:lpstr>
      <vt:lpstr>WN offener Löffel, Abdruck auf Abutmentniveau</vt:lpstr>
      <vt:lpstr>RN geschl. Löffel, Abdruck auf Abutmentniveau</vt:lpstr>
      <vt:lpstr>WN geschl. Löffel, Abdruck auf Abutmentniveau</vt:lpstr>
      <vt:lpstr>Neue Abformpfosten RN &amp; WN Features &amp; Benefits</vt:lpstr>
      <vt:lpstr>Überblick: Geschl.-Löffel Impl.-Niveau</vt:lpstr>
      <vt:lpstr>PowerPoint-Präsentation</vt:lpstr>
    </vt:vector>
  </TitlesOfParts>
  <Company>Institut Straumann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Markus Peier</dc:creator>
  <cp:lastModifiedBy>Maurizio Vitomarco</cp:lastModifiedBy>
  <cp:revision>176</cp:revision>
  <cp:lastPrinted>2017-01-26T13:31:06Z</cp:lastPrinted>
  <dcterms:created xsi:type="dcterms:W3CDTF">2016-01-11T14:48:24Z</dcterms:created>
  <dcterms:modified xsi:type="dcterms:W3CDTF">2017-08-22T07:54:31Z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676364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D6.2.12</vt:lpwstr>
  </property>
</Properties>
</file>